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1" r:id="rId5"/>
  </p:sldMasterIdLst>
  <p:notesMasterIdLst>
    <p:notesMasterId r:id="rId20"/>
  </p:notesMasterIdLst>
  <p:sldIdLst>
    <p:sldId id="264" r:id="rId6"/>
    <p:sldId id="289" r:id="rId7"/>
    <p:sldId id="287" r:id="rId8"/>
    <p:sldId id="265" r:id="rId9"/>
    <p:sldId id="288" r:id="rId10"/>
    <p:sldId id="267" r:id="rId11"/>
    <p:sldId id="276" r:id="rId12"/>
    <p:sldId id="268" r:id="rId13"/>
    <p:sldId id="279" r:id="rId14"/>
    <p:sldId id="272" r:id="rId15"/>
    <p:sldId id="290" r:id="rId16"/>
    <p:sldId id="293" r:id="rId17"/>
    <p:sldId id="294" r:id="rId18"/>
    <p:sldId id="275"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0A7100-005B-B94C-995C-0C523A0A8EFB}" name="Esguerra, Carlos" initials="CE" userId="S::Carlos.Esguerra@ct.gov::ce38ebf0-584d-4dc1-b038-db93b003fa1e" providerId="AD"/>
  <p188:author id="{5021E0F6-C077-C28C-4E8F-26913C156F88}" name="Patel, Nisha" initials="NP" userId="S::Nisha.Patel@ct.gov::8d7a1711-5f63-477f-aedd-7b35585455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3A64"/>
    <a:srgbClr val="0D2C6C"/>
    <a:srgbClr val="23AE49"/>
    <a:srgbClr val="00A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3314" autoAdjust="0"/>
  </p:normalViewPr>
  <p:slideViewPr>
    <p:cSldViewPr>
      <p:cViewPr varScale="1">
        <p:scale>
          <a:sx n="89" d="100"/>
          <a:sy n="89" d="100"/>
        </p:scale>
        <p:origin x="1350"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13569D-83C7-4716-A67A-577510F006A7}" type="datetimeFigureOut">
              <a:rPr lang="en-US" smtClean="0"/>
              <a:t>5/13/2025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E722F-8639-4A9B-852E-F1414D690AFB}" type="slidenum">
              <a:rPr lang="en-US" smtClean="0"/>
              <a:t>‹#›</a:t>
            </a:fld>
            <a:endParaRPr lang="en-US"/>
          </a:p>
        </p:txBody>
      </p:sp>
    </p:spTree>
    <p:extLst>
      <p:ext uri="{BB962C8B-B14F-4D97-AF65-F5344CB8AC3E}">
        <p14:creationId xmlns:p14="http://schemas.microsoft.com/office/powerpoint/2010/main" val="233748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Good evening, everyone, my name is Carlos Esguerra. I am a Supervising Environmental Engineer with CT DEEP’s Municipal Wastewater Program which administers the Clean Water Fund program here in CT. The CWF program is the primary financial assistance program for upgrades of municipal wastewater infrastructure in the State. Nationally this program is known as the State Revolving fund program.  </a:t>
            </a:r>
            <a:r>
              <a:rPr lang="en-US" sz="1400" b="1" dirty="0">
                <a:highlight>
                  <a:srgbClr val="FFFF00"/>
                </a:highlight>
              </a:rPr>
              <a:t>I am joined tonight by Nisha Patel who is the Director  of the Water Planning and Management Division and Ivonne Hall Assistant Director of the Municipal Wastewater program.. Thank you OLSBA for the invitation to be here tonight.</a:t>
            </a:r>
          </a:p>
        </p:txBody>
      </p:sp>
      <p:sp>
        <p:nvSpPr>
          <p:cNvPr id="4" name="Slide Number Placeholder 3"/>
          <p:cNvSpPr>
            <a:spLocks noGrp="1"/>
          </p:cNvSpPr>
          <p:nvPr>
            <p:ph type="sldNum" sz="quarter" idx="5"/>
          </p:nvPr>
        </p:nvSpPr>
        <p:spPr/>
        <p:txBody>
          <a:bodyPr/>
          <a:lstStyle/>
          <a:p>
            <a:fld id="{7FBE722F-8639-4A9B-852E-F1414D690AFB}" type="slidenum">
              <a:rPr lang="en-US" smtClean="0"/>
              <a:t>1</a:t>
            </a:fld>
            <a:endParaRPr lang="en-US"/>
          </a:p>
        </p:txBody>
      </p:sp>
    </p:spTree>
    <p:extLst>
      <p:ext uri="{BB962C8B-B14F-4D97-AF65-F5344CB8AC3E}">
        <p14:creationId xmlns:p14="http://schemas.microsoft.com/office/powerpoint/2010/main" val="2344955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communities  have a need to update stormwater infrastructure to alleviate flooding. While most of this work is CWF ineligible, there may be portions   of the SW infrastructure that if found to be in direct conflict with the proposed wastewater infrastructure, it could be eligible for CWF financing.  </a:t>
            </a:r>
          </a:p>
        </p:txBody>
      </p:sp>
      <p:sp>
        <p:nvSpPr>
          <p:cNvPr id="4" name="Slide Number Placeholder 3"/>
          <p:cNvSpPr>
            <a:spLocks noGrp="1"/>
          </p:cNvSpPr>
          <p:nvPr>
            <p:ph type="sldNum" sz="quarter" idx="5"/>
          </p:nvPr>
        </p:nvSpPr>
        <p:spPr/>
        <p:txBody>
          <a:bodyPr/>
          <a:lstStyle/>
          <a:p>
            <a:fld id="{7FBE722F-8639-4A9B-852E-F1414D690AFB}" type="slidenum">
              <a:rPr lang="en-US" smtClean="0"/>
              <a:t>10</a:t>
            </a:fld>
            <a:endParaRPr lang="en-US"/>
          </a:p>
        </p:txBody>
      </p:sp>
    </p:spTree>
    <p:extLst>
      <p:ext uri="{BB962C8B-B14F-4D97-AF65-F5344CB8AC3E}">
        <p14:creationId xmlns:p14="http://schemas.microsoft.com/office/powerpoint/2010/main" val="17623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E722F-8639-4A9B-852E-F1414D690AFB}" type="slidenum">
              <a:rPr lang="en-US" smtClean="0"/>
              <a:t>2</a:t>
            </a:fld>
            <a:endParaRPr lang="en-US"/>
          </a:p>
        </p:txBody>
      </p:sp>
    </p:spTree>
    <p:extLst>
      <p:ext uri="{BB962C8B-B14F-4D97-AF65-F5344CB8AC3E}">
        <p14:creationId xmlns:p14="http://schemas.microsoft.com/office/powerpoint/2010/main" val="218232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Projects funded by the Clean Water Fund program have three main phases (Planning, Design and Construction). </a:t>
            </a:r>
            <a:r>
              <a:rPr lang="en-US" dirty="0"/>
              <a:t>Once the planning phase is completed and approved, the Community would typically start design of the recommended alternative. </a:t>
            </a:r>
          </a:p>
          <a:p>
            <a:endParaRPr lang="en-US" dirty="0"/>
          </a:p>
        </p:txBody>
      </p:sp>
      <p:sp>
        <p:nvSpPr>
          <p:cNvPr id="4" name="Slide Number Placeholder 3"/>
          <p:cNvSpPr>
            <a:spLocks noGrp="1"/>
          </p:cNvSpPr>
          <p:nvPr>
            <p:ph type="sldNum" sz="quarter" idx="5"/>
          </p:nvPr>
        </p:nvSpPr>
        <p:spPr/>
        <p:txBody>
          <a:bodyPr/>
          <a:lstStyle/>
          <a:p>
            <a:pPr defTabSz="931774">
              <a:defRPr/>
            </a:pPr>
            <a:fld id="{944652E4-5120-44D6-918A-894636DEFCBD}"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7246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cs typeface="Calibri" panose="020F0502020204030204" pitchFamily="34" charset="0"/>
              </a:rPr>
              <a:t>WHY? To protect human health and the environment by removing harmful bacteria, and other pollutants from wastewater before it is released back into natural water bodies or groundwater preventing the spread of disease, maintaining clean water sources for drinking and recreation, and safeguarding aquatic ecosystems</a:t>
            </a:r>
          </a:p>
          <a:p>
            <a:pPr defTabSz="931774">
              <a:lnSpc>
                <a:spcPct val="90000"/>
              </a:lnSpc>
              <a:defRPr/>
            </a:pPr>
            <a:endParaRPr lang="en-US" b="1" dirty="0">
              <a:solidFill>
                <a:srgbClr val="FF0000"/>
              </a:solidFill>
              <a:highlight>
                <a:srgbClr val="FFFF00"/>
              </a:highlight>
            </a:endParaRPr>
          </a:p>
          <a:p>
            <a:pPr defTabSz="931774">
              <a:lnSpc>
                <a:spcPct val="90000"/>
              </a:lnSpc>
              <a:defRPr/>
            </a:pPr>
            <a:r>
              <a:rPr lang="en-US" b="0" dirty="0">
                <a:solidFill>
                  <a:srgbClr val="FF0000"/>
                </a:solidFill>
                <a:highlight>
                  <a:srgbClr val="FFFF00"/>
                </a:highlight>
              </a:rPr>
              <a:t>Conventional septic systems operate best in areas where there are adequate conditions for the operation of that system (Adequate leaching area to treat wastewater, adequate separating distances from sensitive receptor such as groundwater, bedrock, watercourses).</a:t>
            </a:r>
            <a:r>
              <a:rPr lang="en-US" b="1" dirty="0">
                <a:solidFill>
                  <a:srgbClr val="FF0000"/>
                </a:solidFill>
                <a:highlight>
                  <a:srgbClr val="FFFF00"/>
                </a:highlight>
              </a:rPr>
              <a:t> There is an inverse correlation between density of development and the capacity of the land to renovate wastewater. </a:t>
            </a:r>
          </a:p>
          <a:p>
            <a:pPr defTabSz="931774">
              <a:defRPr/>
            </a:pP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FBE722F-8639-4A9B-852E-F1414D690AFB}" type="slidenum">
              <a:rPr lang="en-US" smtClean="0"/>
              <a:t>4</a:t>
            </a:fld>
            <a:endParaRPr lang="en-US"/>
          </a:p>
        </p:txBody>
      </p:sp>
    </p:spTree>
    <p:extLst>
      <p:ext uri="{BB962C8B-B14F-4D97-AF65-F5344CB8AC3E}">
        <p14:creationId xmlns:p14="http://schemas.microsoft.com/office/powerpoint/2010/main" val="287021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sampling events performed in month of August of 2011</a:t>
            </a:r>
          </a:p>
        </p:txBody>
      </p:sp>
      <p:sp>
        <p:nvSpPr>
          <p:cNvPr id="4" name="Slide Number Placeholder 3"/>
          <p:cNvSpPr>
            <a:spLocks noGrp="1"/>
          </p:cNvSpPr>
          <p:nvPr>
            <p:ph type="sldNum" sz="quarter" idx="5"/>
          </p:nvPr>
        </p:nvSpPr>
        <p:spPr/>
        <p:txBody>
          <a:bodyPr/>
          <a:lstStyle/>
          <a:p>
            <a:fld id="{7FBE722F-8639-4A9B-852E-F1414D690AFB}" type="slidenum">
              <a:rPr lang="en-US" smtClean="0"/>
              <a:t>5</a:t>
            </a:fld>
            <a:endParaRPr lang="en-US"/>
          </a:p>
        </p:txBody>
      </p:sp>
    </p:spTree>
    <p:extLst>
      <p:ext uri="{BB962C8B-B14F-4D97-AF65-F5344CB8AC3E}">
        <p14:creationId xmlns:p14="http://schemas.microsoft.com/office/powerpoint/2010/main" val="4014091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lnSpc>
                <a:spcPct val="90000"/>
              </a:lnSpc>
              <a:buFont typeface="Arial" panose="020B0604020202020204" pitchFamily="34" charset="0"/>
              <a:buChar char="•"/>
              <a:defRPr/>
            </a:pPr>
            <a:r>
              <a:rPr lang="en-US" b="1" dirty="0">
                <a:solidFill>
                  <a:srgbClr val="FF0000"/>
                </a:solidFill>
                <a:highlight>
                  <a:srgbClr val="FFFF00"/>
                </a:highlight>
              </a:rPr>
              <a:t>OLSBA = 13 </a:t>
            </a:r>
            <a:r>
              <a:rPr lang="en-US" b="1" dirty="0" err="1">
                <a:solidFill>
                  <a:srgbClr val="FF0000"/>
                </a:solidFill>
                <a:highlight>
                  <a:srgbClr val="FFFF00"/>
                </a:highlight>
              </a:rPr>
              <a:t>bdrms</a:t>
            </a:r>
            <a:r>
              <a:rPr lang="en-US" b="1" dirty="0">
                <a:solidFill>
                  <a:srgbClr val="FF0000"/>
                </a:solidFill>
                <a:highlight>
                  <a:srgbClr val="FFFF00"/>
                </a:highlight>
              </a:rPr>
              <a:t> with densities as high as 18 to 21 </a:t>
            </a:r>
            <a:r>
              <a:rPr lang="en-US" b="1" dirty="0" err="1">
                <a:solidFill>
                  <a:srgbClr val="FF0000"/>
                </a:solidFill>
                <a:highlight>
                  <a:srgbClr val="FFFF00"/>
                </a:highlight>
              </a:rPr>
              <a:t>bdrms</a:t>
            </a:r>
            <a:r>
              <a:rPr lang="en-US" b="1" dirty="0">
                <a:solidFill>
                  <a:srgbClr val="FF0000"/>
                </a:solidFill>
                <a:highlight>
                  <a:srgbClr val="FFFF00"/>
                </a:highlight>
              </a:rPr>
              <a:t>/acre in SV and OCBCA. </a:t>
            </a:r>
            <a:r>
              <a:rPr lang="en-US" sz="2400" dirty="0">
                <a:solidFill>
                  <a:srgbClr val="17375E"/>
                </a:solidFill>
                <a:latin typeface="Calibri"/>
              </a:rPr>
              <a:t>When a significant number of small lots are in a neighborhood, even the health code may be insufficient to protect health and the environment (DPH Circular Letter 2000-01)-</a:t>
            </a:r>
            <a:endParaRPr lang="en-US" dirty="0"/>
          </a:p>
          <a:p>
            <a:endParaRPr lang="en-US" dirty="0"/>
          </a:p>
        </p:txBody>
      </p:sp>
      <p:sp>
        <p:nvSpPr>
          <p:cNvPr id="4" name="Slide Number Placeholder 3"/>
          <p:cNvSpPr>
            <a:spLocks noGrp="1"/>
          </p:cNvSpPr>
          <p:nvPr>
            <p:ph type="sldNum" sz="quarter" idx="5"/>
          </p:nvPr>
        </p:nvSpPr>
        <p:spPr/>
        <p:txBody>
          <a:bodyPr/>
          <a:lstStyle/>
          <a:p>
            <a:fld id="{7FBE722F-8639-4A9B-852E-F1414D690AFB}" type="slidenum">
              <a:rPr lang="en-US" smtClean="0"/>
              <a:t>6</a:t>
            </a:fld>
            <a:endParaRPr lang="en-US"/>
          </a:p>
        </p:txBody>
      </p:sp>
    </p:spTree>
    <p:extLst>
      <p:ext uri="{BB962C8B-B14F-4D97-AF65-F5344CB8AC3E}">
        <p14:creationId xmlns:p14="http://schemas.microsoft.com/office/powerpoint/2010/main" val="196192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property within the project area would be updated with a new conventional septic system.  However considering the site conditions this option was ruled out. Septic systems would need to </a:t>
            </a:r>
            <a:r>
              <a:rPr lang="en-US" dirty="0" err="1"/>
              <a:t>beengineered</a:t>
            </a:r>
            <a:r>
              <a:rPr lang="en-US" dirty="0"/>
              <a:t>, many requiring exemptions from the public health code. Community system, with a communal leaching areas significantly magnifying the footprint of this system. It is also limited by how much treated wastewater can be discharged into the ground.</a:t>
            </a:r>
          </a:p>
        </p:txBody>
      </p:sp>
      <p:sp>
        <p:nvSpPr>
          <p:cNvPr id="4" name="Slide Number Placeholder 3"/>
          <p:cNvSpPr>
            <a:spLocks noGrp="1"/>
          </p:cNvSpPr>
          <p:nvPr>
            <p:ph type="sldNum" sz="quarter" idx="5"/>
          </p:nvPr>
        </p:nvSpPr>
        <p:spPr/>
        <p:txBody>
          <a:bodyPr/>
          <a:lstStyle/>
          <a:p>
            <a:fld id="{7FBE722F-8639-4A9B-852E-F1414D690AFB}" type="slidenum">
              <a:rPr lang="en-US" smtClean="0"/>
              <a:t>7</a:t>
            </a:fld>
            <a:endParaRPr lang="en-US"/>
          </a:p>
        </p:txBody>
      </p:sp>
    </p:spTree>
    <p:extLst>
      <p:ext uri="{BB962C8B-B14F-4D97-AF65-F5344CB8AC3E}">
        <p14:creationId xmlns:p14="http://schemas.microsoft.com/office/powerpoint/2010/main" val="1294733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some statutory excerpts that give the State the authority to protect the environment and public health from pollution. When a number of properties with similar septic system deficiencies exists in a neighborhood…a community pollution problem exists or can be anticipated in the future. </a:t>
            </a:r>
            <a:r>
              <a:rPr lang="en-US" b="1" dirty="0"/>
              <a:t>The CWF program exists to help communities address pollution problems related to municipal wastewater management</a:t>
            </a:r>
          </a:p>
        </p:txBody>
      </p:sp>
      <p:sp>
        <p:nvSpPr>
          <p:cNvPr id="4" name="Slide Number Placeholder 3"/>
          <p:cNvSpPr>
            <a:spLocks noGrp="1"/>
          </p:cNvSpPr>
          <p:nvPr>
            <p:ph type="sldNum" sz="quarter" idx="5"/>
          </p:nvPr>
        </p:nvSpPr>
        <p:spPr/>
        <p:txBody>
          <a:bodyPr/>
          <a:lstStyle/>
          <a:p>
            <a:fld id="{7FBE722F-8639-4A9B-852E-F1414D690AFB}" type="slidenum">
              <a:rPr lang="en-US" smtClean="0"/>
              <a:t>8</a:t>
            </a:fld>
            <a:endParaRPr lang="en-US"/>
          </a:p>
        </p:txBody>
      </p:sp>
    </p:spTree>
    <p:extLst>
      <p:ext uri="{BB962C8B-B14F-4D97-AF65-F5344CB8AC3E}">
        <p14:creationId xmlns:p14="http://schemas.microsoft.com/office/powerpoint/2010/main" val="337331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Costs are based on community characteristics</a:t>
            </a:r>
          </a:p>
        </p:txBody>
      </p:sp>
      <p:sp>
        <p:nvSpPr>
          <p:cNvPr id="4" name="Slide Number Placeholder 3"/>
          <p:cNvSpPr>
            <a:spLocks noGrp="1"/>
          </p:cNvSpPr>
          <p:nvPr>
            <p:ph type="sldNum" sz="quarter" idx="5"/>
          </p:nvPr>
        </p:nvSpPr>
        <p:spPr/>
        <p:txBody>
          <a:bodyPr/>
          <a:lstStyle/>
          <a:p>
            <a:fld id="{7FBE722F-8639-4A9B-852E-F1414D690AFB}" type="slidenum">
              <a:rPr lang="en-US" smtClean="0"/>
              <a:t>9</a:t>
            </a:fld>
            <a:endParaRPr lang="en-US"/>
          </a:p>
        </p:txBody>
      </p:sp>
    </p:spTree>
    <p:extLst>
      <p:ext uri="{BB962C8B-B14F-4D97-AF65-F5344CB8AC3E}">
        <p14:creationId xmlns:p14="http://schemas.microsoft.com/office/powerpoint/2010/main" val="1188928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02B9D6-2CA9-4193-BEBE-86EB514BACF6}"/>
              </a:ext>
            </a:extLst>
          </p:cNvPr>
          <p:cNvPicPr>
            <a:picLocks noChangeAspect="1"/>
          </p:cNvPicPr>
          <p:nvPr userDrawn="1"/>
        </p:nvPicPr>
        <p:blipFill rotWithShape="1">
          <a:blip r:embed="rId2"/>
          <a:srcRect t="3647"/>
          <a:stretch/>
        </p:blipFill>
        <p:spPr>
          <a:xfrm>
            <a:off x="0" y="0"/>
            <a:ext cx="12192000" cy="6607864"/>
          </a:xfrm>
          <a:prstGeom prst="rect">
            <a:avLst/>
          </a:prstGeom>
        </p:spPr>
      </p:pic>
      <p:sp>
        <p:nvSpPr>
          <p:cNvPr id="2" name="Title 1"/>
          <p:cNvSpPr>
            <a:spLocks noGrp="1"/>
          </p:cNvSpPr>
          <p:nvPr>
            <p:ph type="ctrTitle" hasCustomPrompt="1"/>
          </p:nvPr>
        </p:nvSpPr>
        <p:spPr>
          <a:xfrm>
            <a:off x="623694" y="4334185"/>
            <a:ext cx="7196055" cy="1077036"/>
          </a:xfrm>
        </p:spPr>
        <p:txBody>
          <a:bodyPr lIns="0" tIns="0" rIns="0" bIns="0" anchor="t">
            <a:normAutofit/>
          </a:bodyPr>
          <a:lstStyle>
            <a:lvl1pPr algn="l">
              <a:lnSpc>
                <a:spcPts val="4000"/>
              </a:lnSpc>
              <a:defRPr sz="3600" spc="0" baseline="0">
                <a:solidFill>
                  <a:srgbClr val="0D2C6C"/>
                </a:solidFill>
              </a:defRPr>
            </a:lvl1pPr>
          </a:lstStyle>
          <a:p>
            <a:r>
              <a:rPr lang="en-US" dirty="0"/>
              <a:t>Click to ADD TITLE</a:t>
            </a:r>
          </a:p>
        </p:txBody>
      </p:sp>
      <p:sp>
        <p:nvSpPr>
          <p:cNvPr id="3" name="Subtitle 2"/>
          <p:cNvSpPr>
            <a:spLocks noGrp="1"/>
          </p:cNvSpPr>
          <p:nvPr>
            <p:ph type="subTitle" idx="1" hasCustomPrompt="1"/>
          </p:nvPr>
        </p:nvSpPr>
        <p:spPr>
          <a:xfrm>
            <a:off x="614443" y="5505026"/>
            <a:ext cx="7196048" cy="368246"/>
          </a:xfrm>
        </p:spPr>
        <p:txBody>
          <a:bodyPr lIns="0" tIns="0" rIns="0" bIns="0" anchor="t">
            <a:noAutofit/>
          </a:bodyPr>
          <a:lstStyle>
            <a:lvl1pPr marL="0" indent="0" algn="l">
              <a:lnSpc>
                <a:spcPct val="100000"/>
              </a:lnSpc>
              <a:spcBef>
                <a:spcPts val="0"/>
              </a:spcBef>
              <a:buNone/>
              <a:defRPr sz="1400" b="1">
                <a:solidFill>
                  <a:srgbClr val="00AAE7"/>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add presenter name and title</a:t>
            </a:r>
          </a:p>
        </p:txBody>
      </p:sp>
      <p:sp>
        <p:nvSpPr>
          <p:cNvPr id="4" name="Date Placeholder 3"/>
          <p:cNvSpPr>
            <a:spLocks noGrp="1"/>
          </p:cNvSpPr>
          <p:nvPr>
            <p:ph type="dt" sz="half" idx="10"/>
          </p:nvPr>
        </p:nvSpPr>
        <p:spPr>
          <a:xfrm>
            <a:off x="9428257" y="6470704"/>
            <a:ext cx="2154143" cy="274320"/>
          </a:xfrm>
        </p:spPr>
        <p:txBody>
          <a:bodyPr lIns="0" rIns="0"/>
          <a:lstStyle>
            <a:lvl1pPr algn="r">
              <a:defRPr>
                <a:solidFill>
                  <a:schemeClr val="bg1">
                    <a:lumMod val="50000"/>
                  </a:schemeClr>
                </a:solidFill>
              </a:defRPr>
            </a:lvl1pPr>
          </a:lstStyle>
          <a:p>
            <a:fld id="{AC646272-1268-40B3-A89B-FA15D0057AB0}" type="datetime1">
              <a:rPr lang="en-US" smtClean="0"/>
              <a:pPr/>
              <a:t>5/13/2025</a:t>
            </a:fld>
            <a:endParaRPr lang="en-US" dirty="0"/>
          </a:p>
        </p:txBody>
      </p:sp>
      <p:sp>
        <p:nvSpPr>
          <p:cNvPr id="5" name="Footer Placeholder 4"/>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pic>
        <p:nvPicPr>
          <p:cNvPr id="10" name="Picture 9">
            <a:extLst>
              <a:ext uri="{FF2B5EF4-FFF2-40B4-BE49-F238E27FC236}">
                <a16:creationId xmlns:a16="http://schemas.microsoft.com/office/drawing/2014/main" id="{6AD0D9EB-5C3D-4AD5-B824-5C3569047558}"/>
              </a:ext>
            </a:extLst>
          </p:cNvPr>
          <p:cNvPicPr>
            <a:picLocks noChangeAspect="1"/>
          </p:cNvPicPr>
          <p:nvPr userDrawn="1"/>
        </p:nvPicPr>
        <p:blipFill>
          <a:blip r:embed="rId3"/>
          <a:stretch>
            <a:fillRect/>
          </a:stretch>
        </p:blipFill>
        <p:spPr>
          <a:xfrm>
            <a:off x="10096509" y="571500"/>
            <a:ext cx="1485891" cy="1485891"/>
          </a:xfrm>
          <a:prstGeom prst="rect">
            <a:avLst/>
          </a:prstGeom>
        </p:spPr>
      </p:pic>
      <p:cxnSp>
        <p:nvCxnSpPr>
          <p:cNvPr id="19" name="Straight Connector 18">
            <a:extLst>
              <a:ext uri="{FF2B5EF4-FFF2-40B4-BE49-F238E27FC236}">
                <a16:creationId xmlns:a16="http://schemas.microsoft.com/office/drawing/2014/main" id="{0BCF0506-38B0-49E9-8F0D-452FE5DDE542}"/>
              </a:ext>
            </a:extLst>
          </p:cNvPr>
          <p:cNvCxnSpPr>
            <a:cxnSpLocks/>
          </p:cNvCxnSpPr>
          <p:nvPr userDrawn="1"/>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9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Ligh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4" y="209677"/>
            <a:ext cx="9064752" cy="1097915"/>
          </a:xfrm>
          <a:noFill/>
        </p:spPr>
        <p:txBody>
          <a:bodyPr anchor="b">
            <a:normAutofit/>
          </a:bodyPr>
          <a:lstStyle>
            <a:lvl1pPr>
              <a:defRPr sz="5400">
                <a:solidFill>
                  <a:schemeClr val="tx1"/>
                </a:solidFill>
                <a:latin typeface="+mn-lt"/>
              </a:defRPr>
            </a:lvl1pPr>
          </a:lstStyle>
          <a:p>
            <a:r>
              <a:rPr lang="en-US" dirty="0"/>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344676"/>
            <a:ext cx="9064752" cy="511175"/>
          </a:xfrm>
        </p:spPr>
        <p:txBody>
          <a:bodyPr lIns="164592" tIns="0">
            <a:noAutofit/>
          </a:bodyPr>
          <a:lstStyle>
            <a:lvl1pPr marL="0" indent="0">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50" name="Oval 49">
            <a:extLst>
              <a:ext uri="{FF2B5EF4-FFF2-40B4-BE49-F238E27FC236}">
                <a16:creationId xmlns:a16="http://schemas.microsoft.com/office/drawing/2014/main" id="{535829F9-B704-5645-ABE3-F98170E89B44}"/>
              </a:ext>
              <a:ext uri="{C183D7F6-B498-43B3-948B-1728B52AA6E4}">
                <adec:decorative xmlns:adec="http://schemas.microsoft.com/office/drawing/2017/decorative" val="1"/>
              </a:ext>
            </a:extLst>
          </p:cNvPr>
          <p:cNvSpPr/>
          <p:nvPr userDrawn="1"/>
        </p:nvSpPr>
        <p:spPr>
          <a:xfrm>
            <a:off x="10396346" y="585334"/>
            <a:ext cx="1005840" cy="1005840"/>
          </a:xfrm>
          <a:prstGeom prst="ellipse">
            <a:avLst/>
          </a:prstGeom>
          <a:noFill/>
          <a:ln w="190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5807DD9B-8716-9B22-9F91-88E6071F91D3}"/>
              </a:ext>
            </a:extLst>
          </p:cNvPr>
          <p:cNvSpPr>
            <a:spLocks noGrp="1" noChangeAspect="1"/>
          </p:cNvSpPr>
          <p:nvPr>
            <p:ph type="pic" sz="quarter" idx="14"/>
          </p:nvPr>
        </p:nvSpPr>
        <p:spPr>
          <a:xfrm>
            <a:off x="10487786" y="649342"/>
            <a:ext cx="822960" cy="822960"/>
          </a:xfrm>
          <a:prstGeom prst="ellipse">
            <a:avLst/>
          </a:prstGeom>
          <a:ln w="22225">
            <a:noFill/>
          </a:ln>
        </p:spPr>
        <p:txBody>
          <a:bodyPr lIns="0" tIns="0" rIns="0" bIns="0">
            <a:normAutofit/>
          </a:bodyPr>
          <a:lstStyle>
            <a:lvl1pPr marL="0" indent="0" algn="ctr">
              <a:buNone/>
              <a:defRPr sz="1000">
                <a:solidFill>
                  <a:schemeClr val="tx1"/>
                </a:solidFill>
              </a:defRPr>
            </a:lvl1pPr>
          </a:lstStyle>
          <a:p>
            <a:endParaRPr lang="en-US" dirty="0"/>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673608"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0" name="Rectangle 39">
            <a:extLst>
              <a:ext uri="{FF2B5EF4-FFF2-40B4-BE49-F238E27FC236}">
                <a16:creationId xmlns:a16="http://schemas.microsoft.com/office/drawing/2014/main" id="{4CD86E3A-6D68-1F05-DE18-246FA7A4406A}"/>
              </a:ext>
              <a:ext uri="{C183D7F6-B498-43B3-948B-1728B52AA6E4}">
                <adec:decorative xmlns:adec="http://schemas.microsoft.com/office/drawing/2017/decorative" val="1"/>
              </a:ext>
            </a:extLst>
          </p:cNvPr>
          <p:cNvSpPr/>
          <p:nvPr userDrawn="1"/>
        </p:nvSpPr>
        <p:spPr>
          <a:xfrm>
            <a:off x="753404" y="3046075"/>
            <a:ext cx="1828633" cy="96903"/>
          </a:xfrm>
          <a:prstGeom prst="rect">
            <a:avLst/>
          </a:prstGeom>
          <a:gradFill>
            <a:gsLst>
              <a:gs pos="0">
                <a:schemeClr val="accent1">
                  <a:lumMod val="60000"/>
                  <a:lumOff val="40000"/>
                </a:schemeClr>
              </a:gs>
              <a:gs pos="100000">
                <a:schemeClr val="accent3">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673608"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5" name="Text Placeholder 11">
            <a:extLst>
              <a:ext uri="{FF2B5EF4-FFF2-40B4-BE49-F238E27FC236}">
                <a16:creationId xmlns:a16="http://schemas.microsoft.com/office/drawing/2014/main" id="{70FD3BFF-C0B9-AA50-A3D6-B4A48EEF7513}"/>
              </a:ext>
            </a:extLst>
          </p:cNvPr>
          <p:cNvSpPr>
            <a:spLocks noGrp="1"/>
          </p:cNvSpPr>
          <p:nvPr>
            <p:ph type="body" sz="quarter" idx="25" hasCustomPrompt="1"/>
          </p:nvPr>
        </p:nvSpPr>
        <p:spPr>
          <a:xfrm>
            <a:off x="670560"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1" name="Oval 50">
            <a:extLst>
              <a:ext uri="{FF2B5EF4-FFF2-40B4-BE49-F238E27FC236}">
                <a16:creationId xmlns:a16="http://schemas.microsoft.com/office/drawing/2014/main" id="{EBEE5563-8FF1-7479-E11E-F0144D7533D8}"/>
              </a:ext>
              <a:ext uri="{C183D7F6-B498-43B3-948B-1728B52AA6E4}">
                <adec:decorative xmlns:adec="http://schemas.microsoft.com/office/drawing/2017/decorative" val="1"/>
              </a:ext>
            </a:extLst>
          </p:cNvPr>
          <p:cNvSpPr/>
          <p:nvPr userDrawn="1"/>
        </p:nvSpPr>
        <p:spPr>
          <a:xfrm>
            <a:off x="1682496" y="4399153"/>
            <a:ext cx="685800" cy="685800"/>
          </a:xfrm>
          <a:prstGeom prst="ellipse">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icture Placeholder 13">
            <a:extLst>
              <a:ext uri="{FF2B5EF4-FFF2-40B4-BE49-F238E27FC236}">
                <a16:creationId xmlns:a16="http://schemas.microsoft.com/office/drawing/2014/main" id="{A69C1816-EC8E-961C-AC21-6D86E9C455A1}"/>
              </a:ext>
            </a:extLst>
          </p:cNvPr>
          <p:cNvSpPr>
            <a:spLocks noGrp="1" noChangeAspect="1"/>
          </p:cNvSpPr>
          <p:nvPr>
            <p:ph type="pic" sz="quarter" idx="35"/>
          </p:nvPr>
        </p:nvSpPr>
        <p:spPr>
          <a:xfrm>
            <a:off x="1796796" y="4513453"/>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26" name="Text Placeholder 11">
            <a:extLst>
              <a:ext uri="{FF2B5EF4-FFF2-40B4-BE49-F238E27FC236}">
                <a16:creationId xmlns:a16="http://schemas.microsoft.com/office/drawing/2014/main" id="{9F9A0E21-E67B-7E2F-ED16-4BABF0781083}"/>
              </a:ext>
            </a:extLst>
          </p:cNvPr>
          <p:cNvSpPr>
            <a:spLocks noGrp="1"/>
          </p:cNvSpPr>
          <p:nvPr>
            <p:ph type="body" sz="quarter" idx="26" hasCustomPrompt="1"/>
          </p:nvPr>
        </p:nvSpPr>
        <p:spPr>
          <a:xfrm>
            <a:off x="670560"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5" name="Straight Arrow Connector 44">
            <a:extLst>
              <a:ext uri="{FF2B5EF4-FFF2-40B4-BE49-F238E27FC236}">
                <a16:creationId xmlns:a16="http://schemas.microsoft.com/office/drawing/2014/main" id="{9CFE922A-6A5A-4DA8-1E44-D80852772091}"/>
              </a:ext>
              <a:ext uri="{C183D7F6-B498-43B3-948B-1728B52AA6E4}">
                <adec:decorative xmlns:adec="http://schemas.microsoft.com/office/drawing/2017/decorative" val="1"/>
              </a:ext>
            </a:extLst>
          </p:cNvPr>
          <p:cNvCxnSpPr>
            <a:cxnSpLocks/>
          </p:cNvCxnSpPr>
          <p:nvPr userDrawn="1"/>
        </p:nvCxnSpPr>
        <p:spPr>
          <a:xfrm>
            <a:off x="753404" y="5377870"/>
            <a:ext cx="1827083" cy="0"/>
          </a:xfrm>
          <a:prstGeom prst="straightConnector1">
            <a:avLst/>
          </a:prstGeom>
          <a:ln w="19050" cap="flat" cmpd="sng" algn="ctr">
            <a:gradFill>
              <a:gsLst>
                <a:gs pos="0">
                  <a:schemeClr val="accent1">
                    <a:lumMod val="75000"/>
                  </a:schemeClr>
                </a:gs>
                <a:gs pos="100000">
                  <a:schemeClr val="accent3">
                    <a:lumMod val="75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2862072"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1" name="Rectangle 40">
            <a:extLst>
              <a:ext uri="{FF2B5EF4-FFF2-40B4-BE49-F238E27FC236}">
                <a16:creationId xmlns:a16="http://schemas.microsoft.com/office/drawing/2014/main" id="{481FC81D-B431-FFA6-47F5-F40C79C53D0A}"/>
              </a:ext>
              <a:ext uri="{C183D7F6-B498-43B3-948B-1728B52AA6E4}">
                <adec:decorative xmlns:adec="http://schemas.microsoft.com/office/drawing/2017/decorative" val="1"/>
              </a:ext>
            </a:extLst>
          </p:cNvPr>
          <p:cNvSpPr/>
          <p:nvPr userDrawn="1"/>
        </p:nvSpPr>
        <p:spPr>
          <a:xfrm>
            <a:off x="2946272" y="3046075"/>
            <a:ext cx="1828633" cy="96903"/>
          </a:xfrm>
          <a:prstGeom prst="rect">
            <a:avLst/>
          </a:prstGeom>
          <a:gradFill>
            <a:gsLst>
              <a:gs pos="0">
                <a:schemeClr val="accent3">
                  <a:lumMod val="60000"/>
                  <a:lumOff val="40000"/>
                </a:schemeClr>
              </a:gs>
              <a:gs pos="100000">
                <a:schemeClr val="accent2">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2862072"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7" name="Text Placeholder 11">
            <a:extLst>
              <a:ext uri="{FF2B5EF4-FFF2-40B4-BE49-F238E27FC236}">
                <a16:creationId xmlns:a16="http://schemas.microsoft.com/office/drawing/2014/main" id="{3B992882-DF57-9DAF-2532-06C30C2D9F16}"/>
              </a:ext>
            </a:extLst>
          </p:cNvPr>
          <p:cNvSpPr>
            <a:spLocks noGrp="1"/>
          </p:cNvSpPr>
          <p:nvPr>
            <p:ph type="body" sz="quarter" idx="27" hasCustomPrompt="1"/>
          </p:nvPr>
        </p:nvSpPr>
        <p:spPr>
          <a:xfrm>
            <a:off x="2862072"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2" name="Oval 51">
            <a:extLst>
              <a:ext uri="{FF2B5EF4-FFF2-40B4-BE49-F238E27FC236}">
                <a16:creationId xmlns:a16="http://schemas.microsoft.com/office/drawing/2014/main" id="{2E63250C-AB2E-9D56-C26C-1E211DFAD534}"/>
              </a:ext>
              <a:ext uri="{C183D7F6-B498-43B3-948B-1728B52AA6E4}">
                <adec:decorative xmlns:adec="http://schemas.microsoft.com/office/drawing/2017/decorative" val="1"/>
              </a:ext>
            </a:extLst>
          </p:cNvPr>
          <p:cNvSpPr/>
          <p:nvPr userDrawn="1"/>
        </p:nvSpPr>
        <p:spPr>
          <a:xfrm>
            <a:off x="3887724" y="4399153"/>
            <a:ext cx="685800" cy="685800"/>
          </a:xfrm>
          <a:prstGeom prst="ellipse">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13">
            <a:extLst>
              <a:ext uri="{FF2B5EF4-FFF2-40B4-BE49-F238E27FC236}">
                <a16:creationId xmlns:a16="http://schemas.microsoft.com/office/drawing/2014/main" id="{50C6734A-2661-863D-C8B6-6A4DBC588FE4}"/>
              </a:ext>
            </a:extLst>
          </p:cNvPr>
          <p:cNvSpPr>
            <a:spLocks noGrp="1" noChangeAspect="1"/>
          </p:cNvSpPr>
          <p:nvPr>
            <p:ph type="pic" sz="quarter" idx="36"/>
          </p:nvPr>
        </p:nvSpPr>
        <p:spPr>
          <a:xfrm>
            <a:off x="4002024" y="4513453"/>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28" name="Text Placeholder 11">
            <a:extLst>
              <a:ext uri="{FF2B5EF4-FFF2-40B4-BE49-F238E27FC236}">
                <a16:creationId xmlns:a16="http://schemas.microsoft.com/office/drawing/2014/main" id="{50D7755C-4D0B-D8A7-6235-8E606B39F3AB}"/>
              </a:ext>
            </a:extLst>
          </p:cNvPr>
          <p:cNvSpPr>
            <a:spLocks noGrp="1"/>
          </p:cNvSpPr>
          <p:nvPr>
            <p:ph type="body" sz="quarter" idx="28" hasCustomPrompt="1"/>
          </p:nvPr>
        </p:nvSpPr>
        <p:spPr>
          <a:xfrm>
            <a:off x="2862072"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6" name="Straight Arrow Connector 45">
            <a:extLst>
              <a:ext uri="{FF2B5EF4-FFF2-40B4-BE49-F238E27FC236}">
                <a16:creationId xmlns:a16="http://schemas.microsoft.com/office/drawing/2014/main" id="{76330766-86D4-F436-F65D-07EF389BF5F5}"/>
              </a:ext>
              <a:ext uri="{C183D7F6-B498-43B3-948B-1728B52AA6E4}">
                <adec:decorative xmlns:adec="http://schemas.microsoft.com/office/drawing/2017/decorative" val="1"/>
              </a:ext>
            </a:extLst>
          </p:cNvPr>
          <p:cNvCxnSpPr>
            <a:cxnSpLocks/>
          </p:cNvCxnSpPr>
          <p:nvPr userDrawn="1"/>
        </p:nvCxnSpPr>
        <p:spPr>
          <a:xfrm>
            <a:off x="2943485" y="5377870"/>
            <a:ext cx="1836387" cy="0"/>
          </a:xfrm>
          <a:prstGeom prst="straightConnector1">
            <a:avLst/>
          </a:prstGeom>
          <a:ln w="19050" cap="flat" cmpd="sng" algn="ctr">
            <a:gradFill>
              <a:gsLst>
                <a:gs pos="0">
                  <a:schemeClr val="accent3">
                    <a:lumMod val="75000"/>
                  </a:schemeClr>
                </a:gs>
                <a:gs pos="100000">
                  <a:schemeClr val="accent2"/>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5050536"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2" name="Rectangle 41">
            <a:extLst>
              <a:ext uri="{FF2B5EF4-FFF2-40B4-BE49-F238E27FC236}">
                <a16:creationId xmlns:a16="http://schemas.microsoft.com/office/drawing/2014/main" id="{F46BB721-1D88-1A03-1D55-5C79942C7137}"/>
              </a:ext>
              <a:ext uri="{C183D7F6-B498-43B3-948B-1728B52AA6E4}">
                <adec:decorative xmlns:adec="http://schemas.microsoft.com/office/drawing/2017/decorative" val="1"/>
              </a:ext>
            </a:extLst>
          </p:cNvPr>
          <p:cNvSpPr/>
          <p:nvPr userDrawn="1"/>
        </p:nvSpPr>
        <p:spPr>
          <a:xfrm>
            <a:off x="5139140" y="3046075"/>
            <a:ext cx="1828634" cy="96903"/>
          </a:xfrm>
          <a:prstGeom prst="rect">
            <a:avLst/>
          </a:prstGeom>
          <a:gradFill>
            <a:gsLst>
              <a:gs pos="0">
                <a:schemeClr val="accent2">
                  <a:lumMod val="60000"/>
                  <a:lumOff val="40000"/>
                </a:schemeClr>
              </a:gs>
              <a:gs pos="100000">
                <a:schemeClr val="accent5">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5050536"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9" name="Text Placeholder 11">
            <a:extLst>
              <a:ext uri="{FF2B5EF4-FFF2-40B4-BE49-F238E27FC236}">
                <a16:creationId xmlns:a16="http://schemas.microsoft.com/office/drawing/2014/main" id="{7CBDAD5E-0048-0813-47FC-FFE93F191C5B}"/>
              </a:ext>
            </a:extLst>
          </p:cNvPr>
          <p:cNvSpPr>
            <a:spLocks noGrp="1"/>
          </p:cNvSpPr>
          <p:nvPr>
            <p:ph type="body" sz="quarter" idx="29" hasCustomPrompt="1"/>
          </p:nvPr>
        </p:nvSpPr>
        <p:spPr>
          <a:xfrm>
            <a:off x="5065776"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4" name="Oval 53">
            <a:extLst>
              <a:ext uri="{FF2B5EF4-FFF2-40B4-BE49-F238E27FC236}">
                <a16:creationId xmlns:a16="http://schemas.microsoft.com/office/drawing/2014/main" id="{60D4CBD1-AAC9-3F04-3F49-E8579F6F7ABE}"/>
              </a:ext>
              <a:ext uri="{C183D7F6-B498-43B3-948B-1728B52AA6E4}">
                <adec:decorative xmlns:adec="http://schemas.microsoft.com/office/drawing/2017/decorative" val="1"/>
              </a:ext>
            </a:extLst>
          </p:cNvPr>
          <p:cNvSpPr/>
          <p:nvPr userDrawn="1"/>
        </p:nvSpPr>
        <p:spPr>
          <a:xfrm>
            <a:off x="6092952" y="4402872"/>
            <a:ext cx="685800" cy="685800"/>
          </a:xfrm>
          <a:prstGeom prst="ellipse">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icture Placeholder 13">
            <a:extLst>
              <a:ext uri="{FF2B5EF4-FFF2-40B4-BE49-F238E27FC236}">
                <a16:creationId xmlns:a16="http://schemas.microsoft.com/office/drawing/2014/main" id="{F154717D-74D1-298B-EF00-6CCA65AA969B}"/>
              </a:ext>
            </a:extLst>
          </p:cNvPr>
          <p:cNvSpPr>
            <a:spLocks noGrp="1" noChangeAspect="1"/>
          </p:cNvSpPr>
          <p:nvPr>
            <p:ph type="pic" sz="quarter" idx="37"/>
          </p:nvPr>
        </p:nvSpPr>
        <p:spPr>
          <a:xfrm>
            <a:off x="6207252" y="4517172"/>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30" name="Text Placeholder 11">
            <a:extLst>
              <a:ext uri="{FF2B5EF4-FFF2-40B4-BE49-F238E27FC236}">
                <a16:creationId xmlns:a16="http://schemas.microsoft.com/office/drawing/2014/main" id="{3A23A057-C011-EB28-4869-A73F2E3B3394}"/>
              </a:ext>
            </a:extLst>
          </p:cNvPr>
          <p:cNvSpPr>
            <a:spLocks noGrp="1"/>
          </p:cNvSpPr>
          <p:nvPr>
            <p:ph type="body" sz="quarter" idx="30" hasCustomPrompt="1"/>
          </p:nvPr>
        </p:nvSpPr>
        <p:spPr>
          <a:xfrm>
            <a:off x="5065776"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7" name="Straight Arrow Connector 46">
            <a:extLst>
              <a:ext uri="{FF2B5EF4-FFF2-40B4-BE49-F238E27FC236}">
                <a16:creationId xmlns:a16="http://schemas.microsoft.com/office/drawing/2014/main" id="{EF51B736-1CC5-842A-AFEB-68B18931713C}"/>
              </a:ext>
              <a:ext uri="{C183D7F6-B498-43B3-948B-1728B52AA6E4}">
                <adec:decorative xmlns:adec="http://schemas.microsoft.com/office/drawing/2017/decorative" val="1"/>
              </a:ext>
            </a:extLst>
          </p:cNvPr>
          <p:cNvCxnSpPr>
            <a:cxnSpLocks/>
          </p:cNvCxnSpPr>
          <p:nvPr userDrawn="1"/>
        </p:nvCxnSpPr>
        <p:spPr>
          <a:xfrm>
            <a:off x="5142870" y="5377870"/>
            <a:ext cx="1827639" cy="0"/>
          </a:xfrm>
          <a:prstGeom prst="straightConnector1">
            <a:avLst/>
          </a:prstGeom>
          <a:ln w="19050" cap="flat" cmpd="sng" algn="ctr">
            <a:gradFill>
              <a:gsLst>
                <a:gs pos="0">
                  <a:schemeClr val="accent2"/>
                </a:gs>
                <a:gs pos="100000">
                  <a:schemeClr val="accent5">
                    <a:lumMod val="60000"/>
                    <a:lumOff val="40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 Placeholder 11">
            <a:extLst>
              <a:ext uri="{FF2B5EF4-FFF2-40B4-BE49-F238E27FC236}">
                <a16:creationId xmlns:a16="http://schemas.microsoft.com/office/drawing/2014/main" id="{716EA8F4-B9C4-991F-0EBC-D79877AD4680}"/>
              </a:ext>
            </a:extLst>
          </p:cNvPr>
          <p:cNvSpPr>
            <a:spLocks noGrp="1"/>
          </p:cNvSpPr>
          <p:nvPr>
            <p:ph type="body" sz="quarter" idx="18" hasCustomPrompt="1"/>
          </p:nvPr>
        </p:nvSpPr>
        <p:spPr>
          <a:xfrm>
            <a:off x="7239000"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3" name="Rectangle 42">
            <a:extLst>
              <a:ext uri="{FF2B5EF4-FFF2-40B4-BE49-F238E27FC236}">
                <a16:creationId xmlns:a16="http://schemas.microsoft.com/office/drawing/2014/main" id="{3B68F5A8-E314-7C7A-6CB2-3036DF2A8EFC}"/>
              </a:ext>
              <a:ext uri="{C183D7F6-B498-43B3-948B-1728B52AA6E4}">
                <adec:decorative xmlns:adec="http://schemas.microsoft.com/office/drawing/2017/decorative" val="1"/>
              </a:ext>
            </a:extLst>
          </p:cNvPr>
          <p:cNvSpPr/>
          <p:nvPr userDrawn="1"/>
        </p:nvSpPr>
        <p:spPr>
          <a:xfrm>
            <a:off x="7332009" y="3046075"/>
            <a:ext cx="1828635" cy="96903"/>
          </a:xfrm>
          <a:prstGeom prst="rect">
            <a:avLst/>
          </a:prstGeom>
          <a:gradFill>
            <a:gsLst>
              <a:gs pos="0">
                <a:schemeClr val="accent5">
                  <a:lumMod val="60000"/>
                  <a:lumOff val="40000"/>
                </a:schemeClr>
              </a:gs>
              <a:gs pos="100000">
                <a:schemeClr val="accent6">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3" name="Text Placeholder 11">
            <a:extLst>
              <a:ext uri="{FF2B5EF4-FFF2-40B4-BE49-F238E27FC236}">
                <a16:creationId xmlns:a16="http://schemas.microsoft.com/office/drawing/2014/main" id="{5A57C80F-4C30-26E1-B38B-3D7238EC9A49}"/>
              </a:ext>
            </a:extLst>
          </p:cNvPr>
          <p:cNvSpPr>
            <a:spLocks noGrp="1"/>
          </p:cNvSpPr>
          <p:nvPr>
            <p:ph type="body" sz="quarter" idx="23" hasCustomPrompt="1"/>
          </p:nvPr>
        </p:nvSpPr>
        <p:spPr>
          <a:xfrm>
            <a:off x="7239000"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31" name="Text Placeholder 11">
            <a:extLst>
              <a:ext uri="{FF2B5EF4-FFF2-40B4-BE49-F238E27FC236}">
                <a16:creationId xmlns:a16="http://schemas.microsoft.com/office/drawing/2014/main" id="{A44BB5F0-6856-4711-058C-73C1CBF4646B}"/>
              </a:ext>
            </a:extLst>
          </p:cNvPr>
          <p:cNvSpPr>
            <a:spLocks noGrp="1"/>
          </p:cNvSpPr>
          <p:nvPr>
            <p:ph type="body" sz="quarter" idx="31" hasCustomPrompt="1"/>
          </p:nvPr>
        </p:nvSpPr>
        <p:spPr>
          <a:xfrm>
            <a:off x="7257288"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6" name="Oval 55">
            <a:extLst>
              <a:ext uri="{FF2B5EF4-FFF2-40B4-BE49-F238E27FC236}">
                <a16:creationId xmlns:a16="http://schemas.microsoft.com/office/drawing/2014/main" id="{1EF56C89-6D7E-4196-72BF-23ACEE823C0C}"/>
              </a:ext>
              <a:ext uri="{C183D7F6-B498-43B3-948B-1728B52AA6E4}">
                <adec:decorative xmlns:adec="http://schemas.microsoft.com/office/drawing/2017/decorative" val="1"/>
              </a:ext>
            </a:extLst>
          </p:cNvPr>
          <p:cNvSpPr/>
          <p:nvPr userDrawn="1"/>
        </p:nvSpPr>
        <p:spPr>
          <a:xfrm>
            <a:off x="8298180" y="4402872"/>
            <a:ext cx="685800" cy="685800"/>
          </a:xfrm>
          <a:prstGeom prst="ellipse">
            <a:avLst/>
          </a:prstGeom>
          <a:no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13">
            <a:extLst>
              <a:ext uri="{FF2B5EF4-FFF2-40B4-BE49-F238E27FC236}">
                <a16:creationId xmlns:a16="http://schemas.microsoft.com/office/drawing/2014/main" id="{719C23E4-DE06-6FF4-1BC9-5305DE50D817}"/>
              </a:ext>
            </a:extLst>
          </p:cNvPr>
          <p:cNvSpPr>
            <a:spLocks noGrp="1" noChangeAspect="1"/>
          </p:cNvSpPr>
          <p:nvPr>
            <p:ph type="pic" sz="quarter" idx="38"/>
          </p:nvPr>
        </p:nvSpPr>
        <p:spPr>
          <a:xfrm>
            <a:off x="8412480" y="4517172"/>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32" name="Text Placeholder 11">
            <a:extLst>
              <a:ext uri="{FF2B5EF4-FFF2-40B4-BE49-F238E27FC236}">
                <a16:creationId xmlns:a16="http://schemas.microsoft.com/office/drawing/2014/main" id="{F5A3DA8B-D38B-3994-FE85-0A331FBADADA}"/>
              </a:ext>
            </a:extLst>
          </p:cNvPr>
          <p:cNvSpPr>
            <a:spLocks noGrp="1"/>
          </p:cNvSpPr>
          <p:nvPr>
            <p:ph type="body" sz="quarter" idx="32" hasCustomPrompt="1"/>
          </p:nvPr>
        </p:nvSpPr>
        <p:spPr>
          <a:xfrm>
            <a:off x="7257288"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8" name="Straight Arrow Connector 47">
            <a:extLst>
              <a:ext uri="{FF2B5EF4-FFF2-40B4-BE49-F238E27FC236}">
                <a16:creationId xmlns:a16="http://schemas.microsoft.com/office/drawing/2014/main" id="{A771B152-C165-EE9A-CF25-69B01D93984C}"/>
              </a:ext>
              <a:ext uri="{C183D7F6-B498-43B3-948B-1728B52AA6E4}">
                <adec:decorative xmlns:adec="http://schemas.microsoft.com/office/drawing/2017/decorative" val="1"/>
              </a:ext>
            </a:extLst>
          </p:cNvPr>
          <p:cNvCxnSpPr>
            <a:cxnSpLocks/>
          </p:cNvCxnSpPr>
          <p:nvPr userDrawn="1"/>
        </p:nvCxnSpPr>
        <p:spPr>
          <a:xfrm>
            <a:off x="7333507" y="5377870"/>
            <a:ext cx="1828375" cy="0"/>
          </a:xfrm>
          <a:prstGeom prst="straightConnector1">
            <a:avLst/>
          </a:prstGeom>
          <a:ln w="19050" cap="flat" cmpd="sng" algn="ctr">
            <a:gradFill>
              <a:gsLst>
                <a:gs pos="0">
                  <a:schemeClr val="accent5">
                    <a:lumMod val="60000"/>
                    <a:lumOff val="40000"/>
                  </a:schemeClr>
                </a:gs>
                <a:gs pos="100000">
                  <a:schemeClr val="accent6"/>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 Placeholder 11">
            <a:extLst>
              <a:ext uri="{FF2B5EF4-FFF2-40B4-BE49-F238E27FC236}">
                <a16:creationId xmlns:a16="http://schemas.microsoft.com/office/drawing/2014/main" id="{D3896BC4-3EFC-36C4-6071-4BF0E987F965}"/>
              </a:ext>
            </a:extLst>
          </p:cNvPr>
          <p:cNvSpPr>
            <a:spLocks noGrp="1"/>
          </p:cNvSpPr>
          <p:nvPr>
            <p:ph type="body" sz="quarter" idx="19" hasCustomPrompt="1"/>
          </p:nvPr>
        </p:nvSpPr>
        <p:spPr>
          <a:xfrm>
            <a:off x="9427464"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4" name="Rectangle 43">
            <a:extLst>
              <a:ext uri="{FF2B5EF4-FFF2-40B4-BE49-F238E27FC236}">
                <a16:creationId xmlns:a16="http://schemas.microsoft.com/office/drawing/2014/main" id="{B6236E29-4894-FD6C-E56F-5B1CBA99A5AC}"/>
              </a:ext>
              <a:ext uri="{C183D7F6-B498-43B3-948B-1728B52AA6E4}">
                <adec:decorative xmlns:adec="http://schemas.microsoft.com/office/drawing/2017/decorative" val="1"/>
              </a:ext>
            </a:extLst>
          </p:cNvPr>
          <p:cNvSpPr/>
          <p:nvPr userDrawn="1"/>
        </p:nvSpPr>
        <p:spPr>
          <a:xfrm>
            <a:off x="9524879" y="3046075"/>
            <a:ext cx="1828635" cy="96903"/>
          </a:xfrm>
          <a:prstGeom prst="rect">
            <a:avLst/>
          </a:prstGeom>
          <a:gradFill>
            <a:gsLst>
              <a:gs pos="0">
                <a:schemeClr val="accent6">
                  <a:lumMod val="60000"/>
                  <a:lumOff val="40000"/>
                </a:schemeClr>
              </a:gs>
              <a:gs pos="100000">
                <a:schemeClr val="accent6">
                  <a:lumMod val="40000"/>
                  <a:lumOff val="6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4" name="Text Placeholder 11">
            <a:extLst>
              <a:ext uri="{FF2B5EF4-FFF2-40B4-BE49-F238E27FC236}">
                <a16:creationId xmlns:a16="http://schemas.microsoft.com/office/drawing/2014/main" id="{4C2DA584-D9BC-7A01-6F48-363C7F6465E3}"/>
              </a:ext>
            </a:extLst>
          </p:cNvPr>
          <p:cNvSpPr>
            <a:spLocks noGrp="1"/>
          </p:cNvSpPr>
          <p:nvPr>
            <p:ph type="body" sz="quarter" idx="24" hasCustomPrompt="1"/>
          </p:nvPr>
        </p:nvSpPr>
        <p:spPr>
          <a:xfrm>
            <a:off x="9427464"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33" name="Text Placeholder 11">
            <a:extLst>
              <a:ext uri="{FF2B5EF4-FFF2-40B4-BE49-F238E27FC236}">
                <a16:creationId xmlns:a16="http://schemas.microsoft.com/office/drawing/2014/main" id="{70C95BBB-511F-F8F5-EF37-C6109C4AF4E0}"/>
              </a:ext>
            </a:extLst>
          </p:cNvPr>
          <p:cNvSpPr>
            <a:spLocks noGrp="1"/>
          </p:cNvSpPr>
          <p:nvPr>
            <p:ph type="body" sz="quarter" idx="33" hasCustomPrompt="1"/>
          </p:nvPr>
        </p:nvSpPr>
        <p:spPr>
          <a:xfrm>
            <a:off x="9448800"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8" name="Oval 57">
            <a:extLst>
              <a:ext uri="{FF2B5EF4-FFF2-40B4-BE49-F238E27FC236}">
                <a16:creationId xmlns:a16="http://schemas.microsoft.com/office/drawing/2014/main" id="{D0EDAC9C-0C6E-2807-24D5-3E04B5E2109B}"/>
              </a:ext>
              <a:ext uri="{C183D7F6-B498-43B3-948B-1728B52AA6E4}">
                <adec:decorative xmlns:adec="http://schemas.microsoft.com/office/drawing/2017/decorative" val="1"/>
              </a:ext>
            </a:extLst>
          </p:cNvPr>
          <p:cNvSpPr/>
          <p:nvPr userDrawn="1"/>
        </p:nvSpPr>
        <p:spPr>
          <a:xfrm>
            <a:off x="10484738" y="4399153"/>
            <a:ext cx="685800" cy="685800"/>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icture Placeholder 13">
            <a:extLst>
              <a:ext uri="{FF2B5EF4-FFF2-40B4-BE49-F238E27FC236}">
                <a16:creationId xmlns:a16="http://schemas.microsoft.com/office/drawing/2014/main" id="{B1C0F0FD-844D-CC54-986F-B8522F12B0A5}"/>
              </a:ext>
            </a:extLst>
          </p:cNvPr>
          <p:cNvSpPr>
            <a:spLocks noGrp="1" noChangeAspect="1"/>
          </p:cNvSpPr>
          <p:nvPr>
            <p:ph type="pic" sz="quarter" idx="39"/>
          </p:nvPr>
        </p:nvSpPr>
        <p:spPr>
          <a:xfrm>
            <a:off x="10599038" y="4513453"/>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34" name="Text Placeholder 11">
            <a:extLst>
              <a:ext uri="{FF2B5EF4-FFF2-40B4-BE49-F238E27FC236}">
                <a16:creationId xmlns:a16="http://schemas.microsoft.com/office/drawing/2014/main" id="{A00816D8-6779-7BDB-52AB-5BD0A2479E4C}"/>
              </a:ext>
            </a:extLst>
          </p:cNvPr>
          <p:cNvSpPr>
            <a:spLocks noGrp="1"/>
          </p:cNvSpPr>
          <p:nvPr>
            <p:ph type="body" sz="quarter" idx="34" hasCustomPrompt="1"/>
          </p:nvPr>
        </p:nvSpPr>
        <p:spPr>
          <a:xfrm>
            <a:off x="9448800"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9" name="Straight Arrow Connector 48">
            <a:extLst>
              <a:ext uri="{FF2B5EF4-FFF2-40B4-BE49-F238E27FC236}">
                <a16:creationId xmlns:a16="http://schemas.microsoft.com/office/drawing/2014/main" id="{D6506AFF-E40E-308E-7907-FBFC4DAAB885}"/>
              </a:ext>
              <a:ext uri="{C183D7F6-B498-43B3-948B-1728B52AA6E4}">
                <adec:decorative xmlns:adec="http://schemas.microsoft.com/office/drawing/2017/decorative" val="1"/>
              </a:ext>
            </a:extLst>
          </p:cNvPr>
          <p:cNvCxnSpPr>
            <a:cxnSpLocks/>
          </p:cNvCxnSpPr>
          <p:nvPr userDrawn="1"/>
        </p:nvCxnSpPr>
        <p:spPr>
          <a:xfrm>
            <a:off x="9524879" y="5376344"/>
            <a:ext cx="1828635" cy="3053"/>
          </a:xfrm>
          <a:prstGeom prst="straightConnector1">
            <a:avLst/>
          </a:prstGeom>
          <a:ln w="19050" cap="flat" cmpd="sng" algn="ctr">
            <a:gradFill>
              <a:gsLst>
                <a:gs pos="0">
                  <a:schemeClr val="accent6"/>
                </a:gs>
                <a:gs pos="100000">
                  <a:schemeClr val="accent6">
                    <a:lumMod val="60000"/>
                    <a:lumOff val="40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Footer Placeholder 4">
            <a:extLst>
              <a:ext uri="{FF2B5EF4-FFF2-40B4-BE49-F238E27FC236}">
                <a16:creationId xmlns:a16="http://schemas.microsoft.com/office/drawing/2014/main" id="{F80A11DE-725C-8DE4-9A24-3718A3D143CD}"/>
              </a:ext>
            </a:extLst>
          </p:cNvPr>
          <p:cNvSpPr>
            <a:spLocks noGrp="1"/>
          </p:cNvSpPr>
          <p:nvPr>
            <p:ph type="ftr" sz="quarter" idx="11"/>
          </p:nvPr>
        </p:nvSpPr>
        <p:spPr>
          <a:xfrm>
            <a:off x="670560" y="6072886"/>
            <a:ext cx="4114800" cy="365125"/>
          </a:xfrm>
          <a:prstGeom prst="rect">
            <a:avLst/>
          </a:prstGeom>
        </p:spPr>
        <p:txBody>
          <a:bodyPr/>
          <a:lstStyle>
            <a:lvl1pPr algn="l">
              <a:defRPr sz="1000" cap="all"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C6D8153-A9C6-7A32-CDB7-BF9D7CB1ACD3}"/>
              </a:ext>
            </a:extLst>
          </p:cNvPr>
          <p:cNvSpPr>
            <a:spLocks noGrp="1"/>
          </p:cNvSpPr>
          <p:nvPr>
            <p:ph type="sldNum" sz="quarter" idx="12"/>
          </p:nvPr>
        </p:nvSpPr>
        <p:spPr>
          <a:xfrm>
            <a:off x="8738616" y="6072886"/>
            <a:ext cx="2743200" cy="365125"/>
          </a:xfrm>
          <a:prstGeom prst="rect">
            <a:avLst/>
          </a:prstGeom>
        </p:spPr>
        <p:txBody>
          <a:bodyPr/>
          <a:lstStyle>
            <a:lvl1pPr>
              <a:defRPr sz="1000">
                <a:solidFill>
                  <a:schemeClr val="tx1"/>
                </a:solidFill>
              </a:defRPr>
            </a:lvl1pPr>
          </a:lstStyle>
          <a:p>
            <a:r>
              <a:rPr lang="en-US" dirty="0"/>
              <a:t>0</a:t>
            </a:r>
            <a:fld id="{E6B975A5-EA91-314B-AF62-F6E264554D2F}" type="slidenum">
              <a:rPr lang="en-US" smtClean="0"/>
              <a:pPr/>
              <a:t>‹#›</a:t>
            </a:fld>
            <a:endParaRPr lang="en-US" dirty="0"/>
          </a:p>
        </p:txBody>
      </p:sp>
    </p:spTree>
    <p:extLst>
      <p:ext uri="{BB962C8B-B14F-4D97-AF65-F5344CB8AC3E}">
        <p14:creationId xmlns:p14="http://schemas.microsoft.com/office/powerpoint/2010/main" val="236676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553" y="705712"/>
            <a:ext cx="10962894" cy="894488"/>
          </a:xfrm>
        </p:spPr>
        <p:txBody>
          <a:bodyPr lIns="0" tIns="0" rIns="0" bIns="0" anchor="t">
            <a:noAutofit/>
          </a:bodyPr>
          <a:lstStyle>
            <a:lvl1pPr>
              <a:defRPr sz="3000" spc="0">
                <a:solidFill>
                  <a:srgbClr val="0D2C6C"/>
                </a:solidFill>
              </a:defRPr>
            </a:lvl1pPr>
          </a:lstStyle>
          <a:p>
            <a:r>
              <a:rPr lang="en-US" dirty="0"/>
              <a:t>Click to edit title</a:t>
            </a:r>
          </a:p>
        </p:txBody>
      </p:sp>
      <p:sp>
        <p:nvSpPr>
          <p:cNvPr id="3" name="Content Placeholder 2"/>
          <p:cNvSpPr>
            <a:spLocks noGrp="1"/>
          </p:cNvSpPr>
          <p:nvPr>
            <p:ph idx="1"/>
          </p:nvPr>
        </p:nvSpPr>
        <p:spPr>
          <a:xfrm>
            <a:off x="614553" y="1670103"/>
            <a:ext cx="10967847" cy="4023360"/>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449637" y="6470704"/>
            <a:ext cx="2154143" cy="274320"/>
          </a:xfrm>
        </p:spPr>
        <p:txBody>
          <a:bodyPr lIns="0" tIns="0" rIns="0" bIns="0"/>
          <a:lstStyle/>
          <a:p>
            <a:fld id="{FDEE75F8-48EB-4839-9E71-8CCEE647FA5C}" type="datetime1">
              <a:rPr lang="en-US" smtClean="0"/>
              <a:t>5/13/2025</a:t>
            </a:fld>
            <a:endParaRPr lang="en-US" dirty="0"/>
          </a:p>
        </p:txBody>
      </p:sp>
      <p:sp>
        <p:nvSpPr>
          <p:cNvPr id="6" name="Slide Number Placeholder 5"/>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D57F1E4F-1CFF-5643-939E-217C01CDF565}" type="slidenum">
              <a:rPr lang="en-US" smtClean="0"/>
              <a:pPr/>
              <a:t>‹#›</a:t>
            </a:fld>
            <a:endParaRPr lang="en-US" dirty="0"/>
          </a:p>
        </p:txBody>
      </p:sp>
      <p:sp>
        <p:nvSpPr>
          <p:cNvPr id="9" name="Footer Placeholder 4">
            <a:extLst>
              <a:ext uri="{FF2B5EF4-FFF2-40B4-BE49-F238E27FC236}">
                <a16:creationId xmlns:a16="http://schemas.microsoft.com/office/drawing/2014/main" id="{F3A8E1E7-7782-449B-A06B-D902EC96A963}"/>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5129046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552" y="1686600"/>
            <a:ext cx="5138547" cy="4023360"/>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1700" y="1686600"/>
            <a:ext cx="5595749" cy="4023360"/>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5162ED08-E50D-4AD2-BC39-B490F9667030}"/>
              </a:ext>
            </a:extLst>
          </p:cNvPr>
          <p:cNvSpPr>
            <a:spLocks noGrp="1"/>
          </p:cNvSpPr>
          <p:nvPr>
            <p:ph type="title"/>
          </p:nvPr>
        </p:nvSpPr>
        <p:spPr>
          <a:xfrm>
            <a:off x="614553" y="705712"/>
            <a:ext cx="10962894" cy="894488"/>
          </a:xfrm>
        </p:spPr>
        <p:txBody>
          <a:bodyPr lIns="0" tIns="0" rIns="0" bIns="0" anchor="t">
            <a:noAutofit/>
          </a:bodyPr>
          <a:lstStyle>
            <a:lvl1pPr>
              <a:defRPr sz="3000" spc="0">
                <a:solidFill>
                  <a:srgbClr val="0D2C6C"/>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C39A9EA6-D768-4372-A010-47A2182C1BD7}"/>
              </a:ext>
            </a:extLst>
          </p:cNvPr>
          <p:cNvSpPr>
            <a:spLocks noGrp="1"/>
          </p:cNvSpPr>
          <p:nvPr>
            <p:ph type="dt" sz="half" idx="10"/>
          </p:nvPr>
        </p:nvSpPr>
        <p:spPr>
          <a:xfrm>
            <a:off x="8449637" y="6470704"/>
            <a:ext cx="2154143" cy="274320"/>
          </a:xfrm>
        </p:spPr>
        <p:txBody>
          <a:bodyPr lIns="0" tIns="0" rIns="0" bIns="0"/>
          <a:lstStyle/>
          <a:p>
            <a:fld id="{FDEE75F8-48EB-4839-9E71-8CCEE647FA5C}" type="datetime1">
              <a:rPr lang="en-US" smtClean="0"/>
              <a:t>5/13/2025</a:t>
            </a:fld>
            <a:endParaRPr lang="en-US" dirty="0"/>
          </a:p>
        </p:txBody>
      </p:sp>
      <p:sp>
        <p:nvSpPr>
          <p:cNvPr id="11" name="Slide Number Placeholder 5">
            <a:extLst>
              <a:ext uri="{FF2B5EF4-FFF2-40B4-BE49-F238E27FC236}">
                <a16:creationId xmlns:a16="http://schemas.microsoft.com/office/drawing/2014/main" id="{C69C71D2-1C5D-40CA-AFAF-088BB52B1A76}"/>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D57F1E4F-1CFF-5643-939E-217C01CDF565}" type="slidenum">
              <a:rPr lang="en-US" smtClean="0"/>
              <a:pPr/>
              <a:t>‹#›</a:t>
            </a:fld>
            <a:endParaRPr lang="en-US" dirty="0"/>
          </a:p>
        </p:txBody>
      </p:sp>
      <p:cxnSp>
        <p:nvCxnSpPr>
          <p:cNvPr id="12" name="Straight Connector 11">
            <a:extLst>
              <a:ext uri="{FF2B5EF4-FFF2-40B4-BE49-F238E27FC236}">
                <a16:creationId xmlns:a16="http://schemas.microsoft.com/office/drawing/2014/main" id="{A6768076-5609-46B6-86BC-0BDE13FA2C91}"/>
              </a:ext>
            </a:extLst>
          </p:cNvPr>
          <p:cNvCxnSpPr>
            <a:cxnSpLocks/>
          </p:cNvCxnSpPr>
          <p:nvPr userDrawn="1"/>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3468A054-3B19-45ED-860F-14E038E86ECB}"/>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200763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with Sub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4552" y="1675474"/>
            <a:ext cx="5481445" cy="496224"/>
          </a:xfrm>
        </p:spPr>
        <p:txBody>
          <a:bodyPr lIns="0" tIns="0" rIns="0" bIns="0" anchor="t" anchorCtr="0">
            <a:noAutofit/>
          </a:bodyPr>
          <a:lstStyle>
            <a:lvl1pPr marL="0" indent="0">
              <a:spcBef>
                <a:spcPts val="0"/>
              </a:spcBef>
              <a:spcAft>
                <a:spcPts val="0"/>
              </a:spcAft>
              <a:buNone/>
              <a:defRPr sz="2400" b="0" i="1" cap="none"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10300" y="1675474"/>
            <a:ext cx="5367146" cy="496224"/>
          </a:xfrm>
        </p:spPr>
        <p:txBody>
          <a:bodyPr lIns="0" tIns="0" rIns="0" bIns="0" anchor="t" anchorCtr="0">
            <a:noAutofit/>
          </a:bodyPr>
          <a:lstStyle>
            <a:lvl1pPr marL="0" indent="0">
              <a:spcBef>
                <a:spcPts val="0"/>
              </a:spcBef>
              <a:spcAft>
                <a:spcPts val="0"/>
              </a:spcAft>
              <a:buNone/>
              <a:defRPr lang="en-US" sz="2400" b="0" i="1" kern="1200" cap="none" baseline="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11" name="Title 1">
            <a:extLst>
              <a:ext uri="{FF2B5EF4-FFF2-40B4-BE49-F238E27FC236}">
                <a16:creationId xmlns:a16="http://schemas.microsoft.com/office/drawing/2014/main" id="{5D780309-6910-414A-91EC-1823BFD05733}"/>
              </a:ext>
            </a:extLst>
          </p:cNvPr>
          <p:cNvSpPr>
            <a:spLocks noGrp="1"/>
          </p:cNvSpPr>
          <p:nvPr>
            <p:ph type="title"/>
          </p:nvPr>
        </p:nvSpPr>
        <p:spPr>
          <a:xfrm>
            <a:off x="614553" y="705712"/>
            <a:ext cx="10962894" cy="894488"/>
          </a:xfrm>
        </p:spPr>
        <p:txBody>
          <a:bodyPr lIns="0" tIns="0" rIns="0" bIns="0" anchor="t">
            <a:noAutofit/>
          </a:bodyPr>
          <a:lstStyle>
            <a:lvl1pPr>
              <a:defRPr sz="3000" spc="0">
                <a:solidFill>
                  <a:srgbClr val="0D2C6C"/>
                </a:solidFill>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9C74E7B9-D3D9-4B11-A4D7-69C365DDF59D}"/>
              </a:ext>
            </a:extLst>
          </p:cNvPr>
          <p:cNvSpPr>
            <a:spLocks noGrp="1"/>
          </p:cNvSpPr>
          <p:nvPr>
            <p:ph sz="half" idx="13"/>
          </p:nvPr>
        </p:nvSpPr>
        <p:spPr>
          <a:xfrm>
            <a:off x="614554" y="2241600"/>
            <a:ext cx="5481446" cy="3701993"/>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2CC6F98A-32F3-4392-9E0C-766359163A36}"/>
              </a:ext>
            </a:extLst>
          </p:cNvPr>
          <p:cNvSpPr>
            <a:spLocks noGrp="1"/>
          </p:cNvSpPr>
          <p:nvPr>
            <p:ph sz="half" idx="14"/>
          </p:nvPr>
        </p:nvSpPr>
        <p:spPr>
          <a:xfrm>
            <a:off x="6210300" y="2245987"/>
            <a:ext cx="5367146" cy="3697593"/>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D9789951-F588-4C33-83C7-D9D2DD38AA07}"/>
              </a:ext>
            </a:extLst>
          </p:cNvPr>
          <p:cNvSpPr>
            <a:spLocks noGrp="1"/>
          </p:cNvSpPr>
          <p:nvPr>
            <p:ph type="dt" sz="half" idx="10"/>
          </p:nvPr>
        </p:nvSpPr>
        <p:spPr>
          <a:xfrm>
            <a:off x="8449637" y="6470704"/>
            <a:ext cx="2154143" cy="274320"/>
          </a:xfrm>
        </p:spPr>
        <p:txBody>
          <a:bodyPr lIns="0" tIns="0" rIns="0" bIns="0"/>
          <a:lstStyle/>
          <a:p>
            <a:fld id="{FDEE75F8-48EB-4839-9E71-8CCEE647FA5C}" type="datetime1">
              <a:rPr lang="en-US" smtClean="0"/>
              <a:t>5/13/2025</a:t>
            </a:fld>
            <a:endParaRPr lang="en-US" dirty="0"/>
          </a:p>
        </p:txBody>
      </p:sp>
      <p:sp>
        <p:nvSpPr>
          <p:cNvPr id="16" name="Slide Number Placeholder 5">
            <a:extLst>
              <a:ext uri="{FF2B5EF4-FFF2-40B4-BE49-F238E27FC236}">
                <a16:creationId xmlns:a16="http://schemas.microsoft.com/office/drawing/2014/main" id="{795FA173-CA01-4864-983B-33ABF3CA1574}"/>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D57F1E4F-1CFF-5643-939E-217C01CDF565}" type="slidenum">
              <a:rPr lang="en-US" smtClean="0"/>
              <a:pPr/>
              <a:t>‹#›</a:t>
            </a:fld>
            <a:endParaRPr lang="en-US" dirty="0"/>
          </a:p>
        </p:txBody>
      </p:sp>
      <p:cxnSp>
        <p:nvCxnSpPr>
          <p:cNvPr id="17" name="Straight Connector 16">
            <a:extLst>
              <a:ext uri="{FF2B5EF4-FFF2-40B4-BE49-F238E27FC236}">
                <a16:creationId xmlns:a16="http://schemas.microsoft.com/office/drawing/2014/main" id="{A3DB43C8-54CF-4C85-9B76-A6E71FDC1236}"/>
              </a:ext>
            </a:extLst>
          </p:cNvPr>
          <p:cNvCxnSpPr>
            <a:cxnSpLocks/>
          </p:cNvCxnSpPr>
          <p:nvPr userDrawn="1"/>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1B1C10DE-3E04-4C56-AEA0-69DA9293402B}"/>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297598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62B1B3-8DC7-4E4E-AE45-4AC53D3DFEFC}"/>
              </a:ext>
            </a:extLst>
          </p:cNvPr>
          <p:cNvSpPr>
            <a:spLocks noGrp="1"/>
          </p:cNvSpPr>
          <p:nvPr>
            <p:ph type="title" hasCustomPrompt="1"/>
          </p:nvPr>
        </p:nvSpPr>
        <p:spPr>
          <a:xfrm>
            <a:off x="614553" y="705712"/>
            <a:ext cx="10962894" cy="894488"/>
          </a:xfrm>
        </p:spPr>
        <p:txBody>
          <a:bodyPr lIns="0" tIns="0" rIns="0" bIns="0" anchor="t">
            <a:noAutofit/>
          </a:bodyPr>
          <a:lstStyle>
            <a:lvl1pPr>
              <a:defRPr sz="3000" spc="0">
                <a:solidFill>
                  <a:srgbClr val="0D2C6C"/>
                </a:solidFill>
              </a:defRPr>
            </a:lvl1pPr>
          </a:lstStyle>
          <a:p>
            <a:r>
              <a:rPr lang="en-US" dirty="0"/>
              <a:t>Click to edit title</a:t>
            </a:r>
          </a:p>
        </p:txBody>
      </p:sp>
      <p:sp>
        <p:nvSpPr>
          <p:cNvPr id="7" name="Date Placeholder 3">
            <a:extLst>
              <a:ext uri="{FF2B5EF4-FFF2-40B4-BE49-F238E27FC236}">
                <a16:creationId xmlns:a16="http://schemas.microsoft.com/office/drawing/2014/main" id="{6FD000E5-30DB-4BD3-90E4-1FE6111DA2FF}"/>
              </a:ext>
            </a:extLst>
          </p:cNvPr>
          <p:cNvSpPr>
            <a:spLocks noGrp="1"/>
          </p:cNvSpPr>
          <p:nvPr>
            <p:ph type="dt" sz="half" idx="10"/>
          </p:nvPr>
        </p:nvSpPr>
        <p:spPr>
          <a:xfrm>
            <a:off x="8449637" y="6470704"/>
            <a:ext cx="2154143" cy="274320"/>
          </a:xfrm>
        </p:spPr>
        <p:txBody>
          <a:bodyPr lIns="0" tIns="0" rIns="0" bIns="0"/>
          <a:lstStyle/>
          <a:p>
            <a:fld id="{FDEE75F8-48EB-4839-9E71-8CCEE647FA5C}" type="datetime1">
              <a:rPr lang="en-US" smtClean="0"/>
              <a:t>5/13/2025</a:t>
            </a:fld>
            <a:endParaRPr lang="en-US" dirty="0"/>
          </a:p>
        </p:txBody>
      </p:sp>
      <p:sp>
        <p:nvSpPr>
          <p:cNvPr id="9" name="Slide Number Placeholder 5">
            <a:extLst>
              <a:ext uri="{FF2B5EF4-FFF2-40B4-BE49-F238E27FC236}">
                <a16:creationId xmlns:a16="http://schemas.microsoft.com/office/drawing/2014/main" id="{1B7EE67F-D589-47C4-A0F0-C64E2169158D}"/>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D57F1E4F-1CFF-5643-939E-217C01CDF565}" type="slidenum">
              <a:rPr lang="en-US" smtClean="0"/>
              <a:pPr/>
              <a:t>‹#›</a:t>
            </a:fld>
            <a:endParaRPr lang="en-US" dirty="0"/>
          </a:p>
        </p:txBody>
      </p:sp>
      <p:cxnSp>
        <p:nvCxnSpPr>
          <p:cNvPr id="10" name="Straight Connector 9">
            <a:extLst>
              <a:ext uri="{FF2B5EF4-FFF2-40B4-BE49-F238E27FC236}">
                <a16:creationId xmlns:a16="http://schemas.microsoft.com/office/drawing/2014/main" id="{66A66CFE-8312-4898-9E6B-EB8BAF9EE2FA}"/>
              </a:ext>
            </a:extLst>
          </p:cNvPr>
          <p:cNvCxnSpPr>
            <a:cxnSpLocks/>
          </p:cNvCxnSpPr>
          <p:nvPr userDrawn="1"/>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A1E88ABB-70AA-4982-87F2-4CA9F5D96886}"/>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191040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E2B9EE0-3255-467C-85E6-6997184968FA}"/>
              </a:ext>
            </a:extLst>
          </p:cNvPr>
          <p:cNvSpPr>
            <a:spLocks noGrp="1"/>
          </p:cNvSpPr>
          <p:nvPr>
            <p:ph type="dt" sz="half" idx="10"/>
          </p:nvPr>
        </p:nvSpPr>
        <p:spPr>
          <a:xfrm>
            <a:off x="8449637" y="6470704"/>
            <a:ext cx="2154143" cy="274320"/>
          </a:xfrm>
        </p:spPr>
        <p:txBody>
          <a:bodyPr lIns="0" tIns="0" rIns="0" bIns="0"/>
          <a:lstStyle/>
          <a:p>
            <a:fld id="{FDEE75F8-48EB-4839-9E71-8CCEE647FA5C}" type="datetime1">
              <a:rPr lang="en-US" smtClean="0"/>
              <a:t>5/13/2025</a:t>
            </a:fld>
            <a:endParaRPr lang="en-US" dirty="0"/>
          </a:p>
        </p:txBody>
      </p:sp>
      <p:sp>
        <p:nvSpPr>
          <p:cNvPr id="7" name="Slide Number Placeholder 5">
            <a:extLst>
              <a:ext uri="{FF2B5EF4-FFF2-40B4-BE49-F238E27FC236}">
                <a16:creationId xmlns:a16="http://schemas.microsoft.com/office/drawing/2014/main" id="{F67D35E1-5FB0-4A2A-9F5B-D9C7F293EE26}"/>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D57F1E4F-1CFF-5643-939E-217C01CDF565}" type="slidenum">
              <a:rPr lang="en-US" smtClean="0"/>
              <a:pPr/>
              <a:t>‹#›</a:t>
            </a:fld>
            <a:endParaRPr lang="en-US" dirty="0"/>
          </a:p>
        </p:txBody>
      </p:sp>
      <p:cxnSp>
        <p:nvCxnSpPr>
          <p:cNvPr id="8" name="Straight Connector 7">
            <a:extLst>
              <a:ext uri="{FF2B5EF4-FFF2-40B4-BE49-F238E27FC236}">
                <a16:creationId xmlns:a16="http://schemas.microsoft.com/office/drawing/2014/main" id="{8280BECB-C8F9-477C-9D75-12ADD33EAEFE}"/>
              </a:ext>
            </a:extLst>
          </p:cNvPr>
          <p:cNvCxnSpPr>
            <a:cxnSpLocks/>
          </p:cNvCxnSpPr>
          <p:nvPr userDrawn="1"/>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B7B096A1-B9F5-4EA3-AEE6-C6634F9130DF}"/>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424249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e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580F52B-EE7B-4106-B946-D6932F659ACC}"/>
              </a:ext>
            </a:extLst>
          </p:cNvPr>
          <p:cNvSpPr>
            <a:spLocks noGrp="1"/>
          </p:cNvSpPr>
          <p:nvPr>
            <p:ph type="title" hasCustomPrompt="1"/>
          </p:nvPr>
        </p:nvSpPr>
        <p:spPr>
          <a:xfrm>
            <a:off x="614553" y="705712"/>
            <a:ext cx="4909947" cy="1694588"/>
          </a:xfrm>
        </p:spPr>
        <p:txBody>
          <a:bodyPr lIns="0" tIns="0" rIns="0" bIns="0" anchor="t">
            <a:noAutofit/>
          </a:bodyPr>
          <a:lstStyle>
            <a:lvl1pPr>
              <a:defRPr sz="3000" spc="0">
                <a:solidFill>
                  <a:srgbClr val="0D2C6C"/>
                </a:solidFill>
              </a:defRPr>
            </a:lvl1pPr>
          </a:lstStyle>
          <a:p>
            <a:r>
              <a:rPr lang="en-US" dirty="0"/>
              <a:t>Click to edit title</a:t>
            </a:r>
          </a:p>
        </p:txBody>
      </p:sp>
      <p:sp>
        <p:nvSpPr>
          <p:cNvPr id="10" name="Content Placeholder 2">
            <a:extLst>
              <a:ext uri="{FF2B5EF4-FFF2-40B4-BE49-F238E27FC236}">
                <a16:creationId xmlns:a16="http://schemas.microsoft.com/office/drawing/2014/main" id="{6EC26072-00F3-45B4-8239-3DA0FE5B6C5C}"/>
              </a:ext>
            </a:extLst>
          </p:cNvPr>
          <p:cNvSpPr>
            <a:spLocks noGrp="1"/>
          </p:cNvSpPr>
          <p:nvPr>
            <p:ph sz="half" idx="14"/>
          </p:nvPr>
        </p:nvSpPr>
        <p:spPr>
          <a:xfrm>
            <a:off x="5750844" y="705712"/>
            <a:ext cx="6060155" cy="5184648"/>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D5FC1F6-33CD-41E1-A6EA-494EC87EC430}"/>
              </a:ext>
            </a:extLst>
          </p:cNvPr>
          <p:cNvSpPr>
            <a:spLocks noGrp="1"/>
          </p:cNvSpPr>
          <p:nvPr>
            <p:ph sz="half" idx="15"/>
          </p:nvPr>
        </p:nvSpPr>
        <p:spPr>
          <a:xfrm>
            <a:off x="610233" y="2628900"/>
            <a:ext cx="4909947" cy="3261460"/>
          </a:xfrm>
        </p:spPr>
        <p:txBody>
          <a:bodyPr lIns="0" tIns="0" rIns="0" bIns="0">
            <a:noAutofit/>
          </a:bodyPr>
          <a:lstStyle>
            <a:lvl1pPr>
              <a:defRPr>
                <a:solidFill>
                  <a:schemeClr val="tx1">
                    <a:lumMod val="75000"/>
                    <a:lumOff val="25000"/>
                  </a:schemeClr>
                </a:solidFill>
                <a:latin typeface="+mj-lt"/>
              </a:defRPr>
            </a:lvl1pPr>
            <a:lvl2pPr>
              <a:defRPr b="1">
                <a:solidFill>
                  <a:schemeClr val="tx1">
                    <a:lumMod val="75000"/>
                    <a:lumOff val="25000"/>
                  </a:schemeClr>
                </a:solidFill>
              </a:defRPr>
            </a:lvl2pPr>
            <a:lvl3pPr>
              <a:defRPr>
                <a:solidFill>
                  <a:schemeClr val="tx1">
                    <a:lumMod val="75000"/>
                    <a:lumOff val="25000"/>
                  </a:schemeClr>
                </a:solidFill>
              </a:defRPr>
            </a:lvl3pPr>
            <a:lvl4pPr>
              <a:defRPr sz="1200">
                <a:solidFill>
                  <a:schemeClr val="tx1">
                    <a:lumMod val="75000"/>
                    <a:lumOff val="25000"/>
                  </a:schemeClr>
                </a:solidFill>
              </a:defRPr>
            </a:lvl4pPr>
            <a:lvl5pPr>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993AEA16-EEB2-4CDC-ABF1-2099A89BD686}"/>
              </a:ext>
            </a:extLst>
          </p:cNvPr>
          <p:cNvSpPr>
            <a:spLocks noGrp="1"/>
          </p:cNvSpPr>
          <p:nvPr>
            <p:ph type="dt" sz="half" idx="10"/>
          </p:nvPr>
        </p:nvSpPr>
        <p:spPr>
          <a:xfrm>
            <a:off x="8449637" y="6470704"/>
            <a:ext cx="2154143" cy="274320"/>
          </a:xfrm>
        </p:spPr>
        <p:txBody>
          <a:bodyPr lIns="0" tIns="0" rIns="0" bIns="0"/>
          <a:lstStyle/>
          <a:p>
            <a:fld id="{FDEE75F8-48EB-4839-9E71-8CCEE647FA5C}" type="datetime1">
              <a:rPr lang="en-US" smtClean="0"/>
              <a:t>5/13/2025</a:t>
            </a:fld>
            <a:endParaRPr lang="en-US" dirty="0"/>
          </a:p>
        </p:txBody>
      </p:sp>
      <p:sp>
        <p:nvSpPr>
          <p:cNvPr id="14" name="Slide Number Placeholder 5">
            <a:extLst>
              <a:ext uri="{FF2B5EF4-FFF2-40B4-BE49-F238E27FC236}">
                <a16:creationId xmlns:a16="http://schemas.microsoft.com/office/drawing/2014/main" id="{39BF1394-7799-4601-86E1-07A80FD67568}"/>
              </a:ext>
            </a:extLst>
          </p:cNvPr>
          <p:cNvSpPr>
            <a:spLocks noGrp="1"/>
          </p:cNvSpPr>
          <p:nvPr>
            <p:ph type="sldNum" sz="quarter" idx="12"/>
          </p:nvPr>
        </p:nvSpPr>
        <p:spPr>
          <a:xfrm>
            <a:off x="10603780" y="6470704"/>
            <a:ext cx="973667" cy="274320"/>
          </a:xfrm>
          <a:prstGeom prst="rect">
            <a:avLst/>
          </a:prstGeom>
        </p:spPr>
        <p:txBody>
          <a:bodyPr lIns="0" tIns="0" rIns="0" bIns="0"/>
          <a:lstStyle>
            <a:lvl1pPr algn="r">
              <a:defRPr>
                <a:solidFill>
                  <a:schemeClr val="bg1">
                    <a:lumMod val="50000"/>
                  </a:schemeClr>
                </a:solidFill>
              </a:defRPr>
            </a:lvl1pPr>
          </a:lstStyle>
          <a:p>
            <a:fld id="{D57F1E4F-1CFF-5643-939E-217C01CDF565}" type="slidenum">
              <a:rPr lang="en-US" smtClean="0"/>
              <a:pPr/>
              <a:t>‹#›</a:t>
            </a:fld>
            <a:endParaRPr lang="en-US" dirty="0"/>
          </a:p>
        </p:txBody>
      </p:sp>
      <p:cxnSp>
        <p:nvCxnSpPr>
          <p:cNvPr id="15" name="Straight Connector 14">
            <a:extLst>
              <a:ext uri="{FF2B5EF4-FFF2-40B4-BE49-F238E27FC236}">
                <a16:creationId xmlns:a16="http://schemas.microsoft.com/office/drawing/2014/main" id="{FB289787-AE19-4CD1-A3DC-16014711EDDB}"/>
              </a:ext>
            </a:extLst>
          </p:cNvPr>
          <p:cNvCxnSpPr>
            <a:cxnSpLocks/>
          </p:cNvCxnSpPr>
          <p:nvPr userDrawn="1"/>
        </p:nvCxnSpPr>
        <p:spPr>
          <a:xfrm>
            <a:off x="609600" y="6400800"/>
            <a:ext cx="10972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FD431987-A210-4FA6-94DF-B42DF963F29F}"/>
              </a:ext>
            </a:extLst>
          </p:cNvPr>
          <p:cNvSpPr>
            <a:spLocks noGrp="1"/>
          </p:cNvSpPr>
          <p:nvPr>
            <p:ph type="ftr" sz="quarter" idx="11"/>
          </p:nvPr>
        </p:nvSpPr>
        <p:spPr>
          <a:xfrm>
            <a:off x="609600" y="6470704"/>
            <a:ext cx="5901459" cy="274320"/>
          </a:xfrm>
        </p:spPr>
        <p:txBody>
          <a:bodyPr lIns="0" rIns="0"/>
          <a:lstStyle>
            <a:lvl1pPr algn="l">
              <a:defRPr>
                <a:solidFill>
                  <a:schemeClr val="bg1">
                    <a:lumMod val="50000"/>
                  </a:schemeClr>
                </a:solidFill>
              </a:defRPr>
            </a:lvl1pPr>
          </a:lstStyle>
          <a:p>
            <a:r>
              <a:rPr lang="en-US" dirty="0"/>
              <a:t>Connecticut Department of Energy &amp; Environmental Protection</a:t>
            </a:r>
          </a:p>
        </p:txBody>
      </p:sp>
    </p:spTree>
    <p:extLst>
      <p:ext uri="{BB962C8B-B14F-4D97-AF65-F5344CB8AC3E}">
        <p14:creationId xmlns:p14="http://schemas.microsoft.com/office/powerpoint/2010/main" val="51725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E748DB-4EF3-420D-B662-D4583BDF2D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2">
            <a:extLst>
              <a:ext uri="{FF2B5EF4-FFF2-40B4-BE49-F238E27FC236}">
                <a16:creationId xmlns:a16="http://schemas.microsoft.com/office/drawing/2014/main" id="{B7AC6966-3024-4E04-AD55-2894BE5C895C}"/>
              </a:ext>
            </a:extLst>
          </p:cNvPr>
          <p:cNvSpPr>
            <a:spLocks noGrp="1"/>
          </p:cNvSpPr>
          <p:nvPr>
            <p:ph type="body" idx="13" hasCustomPrompt="1"/>
          </p:nvPr>
        </p:nvSpPr>
        <p:spPr>
          <a:xfrm>
            <a:off x="3810000" y="3200400"/>
            <a:ext cx="5481445" cy="822960"/>
          </a:xfrm>
        </p:spPr>
        <p:txBody>
          <a:bodyPr lIns="0" tIns="0" rIns="0" bIns="0" anchor="t" anchorCtr="0">
            <a:noAutofit/>
          </a:bodyPr>
          <a:lstStyle>
            <a:lvl1pPr marL="0" indent="0" algn="ctr">
              <a:spcBef>
                <a:spcPts val="0"/>
              </a:spcBef>
              <a:spcAft>
                <a:spcPts val="0"/>
              </a:spcAft>
              <a:buNone/>
              <a:defRPr sz="2400" b="0" i="0"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SECTION TITLE</a:t>
            </a:r>
          </a:p>
        </p:txBody>
      </p:sp>
    </p:spTree>
    <p:extLst>
      <p:ext uri="{BB962C8B-B14F-4D97-AF65-F5344CB8AC3E}">
        <p14:creationId xmlns:p14="http://schemas.microsoft.com/office/powerpoint/2010/main" val="206895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Dark">
    <p:bg>
      <p:bgPr>
        <a:solidFill>
          <a:schemeClr val="tx2">
            <a:lumMod val="7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4" y="209677"/>
            <a:ext cx="9064752" cy="1097915"/>
          </a:xfrm>
        </p:spPr>
        <p:txBody>
          <a:bodyPr anchor="b">
            <a:normAutofit/>
          </a:bodyPr>
          <a:lstStyle>
            <a:lvl1pPr>
              <a:defRPr sz="5400">
                <a:solidFill>
                  <a:schemeClr val="bg1"/>
                </a:solidFill>
                <a:latin typeface="+mn-lt"/>
              </a:defRPr>
            </a:lvl1pPr>
          </a:lstStyle>
          <a:p>
            <a:r>
              <a:rPr lang="en-US" dirty="0"/>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344676"/>
            <a:ext cx="9064752" cy="511175"/>
          </a:xfrm>
        </p:spPr>
        <p:txBody>
          <a:bodyPr lIns="164592" tIns="0">
            <a:noAutofit/>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50" name="Oval 49">
            <a:extLst>
              <a:ext uri="{FF2B5EF4-FFF2-40B4-BE49-F238E27FC236}">
                <a16:creationId xmlns:a16="http://schemas.microsoft.com/office/drawing/2014/main" id="{535829F9-B704-5645-ABE3-F98170E89B44}"/>
              </a:ext>
              <a:ext uri="{C183D7F6-B498-43B3-948B-1728B52AA6E4}">
                <adec:decorative xmlns:adec="http://schemas.microsoft.com/office/drawing/2017/decorative" val="1"/>
              </a:ext>
            </a:extLst>
          </p:cNvPr>
          <p:cNvSpPr/>
          <p:nvPr userDrawn="1"/>
        </p:nvSpPr>
        <p:spPr>
          <a:xfrm>
            <a:off x="10396346" y="585334"/>
            <a:ext cx="1005840" cy="1005840"/>
          </a:xfrm>
          <a:prstGeom prst="ellipse">
            <a:avLst/>
          </a:prstGeom>
          <a:noFill/>
          <a:ln w="190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5807DD9B-8716-9B22-9F91-88E6071F91D3}"/>
              </a:ext>
            </a:extLst>
          </p:cNvPr>
          <p:cNvSpPr>
            <a:spLocks noGrp="1" noChangeAspect="1"/>
          </p:cNvSpPr>
          <p:nvPr>
            <p:ph type="pic" sz="quarter" idx="14"/>
          </p:nvPr>
        </p:nvSpPr>
        <p:spPr>
          <a:xfrm>
            <a:off x="10487786" y="649342"/>
            <a:ext cx="822960" cy="822960"/>
          </a:xfrm>
          <a:prstGeom prst="ellipse">
            <a:avLst/>
          </a:prstGeom>
          <a:ln w="22225">
            <a:noFill/>
          </a:ln>
        </p:spPr>
        <p:txBody>
          <a:bodyPr lIns="0" tIns="0" rIns="0" bIns="0">
            <a:normAutofit/>
          </a:bodyPr>
          <a:lstStyle>
            <a:lvl1pPr marL="0" indent="0" algn="ctr">
              <a:buNone/>
              <a:defRPr sz="1000">
                <a:solidFill>
                  <a:schemeClr val="bg1"/>
                </a:solidFill>
              </a:defRPr>
            </a:lvl1pPr>
          </a:lstStyle>
          <a:p>
            <a:endParaRPr lang="en-US" dirty="0"/>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673608"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0" name="Rectangle 39">
            <a:extLst>
              <a:ext uri="{FF2B5EF4-FFF2-40B4-BE49-F238E27FC236}">
                <a16:creationId xmlns:a16="http://schemas.microsoft.com/office/drawing/2014/main" id="{4CD86E3A-6D68-1F05-DE18-246FA7A4406A}"/>
              </a:ext>
              <a:ext uri="{C183D7F6-B498-43B3-948B-1728B52AA6E4}">
                <adec:decorative xmlns:adec="http://schemas.microsoft.com/office/drawing/2017/decorative" val="1"/>
              </a:ext>
            </a:extLst>
          </p:cNvPr>
          <p:cNvSpPr/>
          <p:nvPr userDrawn="1"/>
        </p:nvSpPr>
        <p:spPr>
          <a:xfrm>
            <a:off x="753404" y="3046075"/>
            <a:ext cx="1828633" cy="96903"/>
          </a:xfrm>
          <a:prstGeom prst="rect">
            <a:avLst/>
          </a:prstGeom>
          <a:gradFill>
            <a:gsLst>
              <a:gs pos="0">
                <a:schemeClr val="accent1">
                  <a:lumMod val="60000"/>
                  <a:lumOff val="40000"/>
                </a:schemeClr>
              </a:gs>
              <a:gs pos="100000">
                <a:schemeClr val="accent3">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673608"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5" name="Text Placeholder 11">
            <a:extLst>
              <a:ext uri="{FF2B5EF4-FFF2-40B4-BE49-F238E27FC236}">
                <a16:creationId xmlns:a16="http://schemas.microsoft.com/office/drawing/2014/main" id="{70FD3BFF-C0B9-AA50-A3D6-B4A48EEF7513}"/>
              </a:ext>
            </a:extLst>
          </p:cNvPr>
          <p:cNvSpPr>
            <a:spLocks noGrp="1"/>
          </p:cNvSpPr>
          <p:nvPr>
            <p:ph type="body" sz="quarter" idx="25" hasCustomPrompt="1"/>
          </p:nvPr>
        </p:nvSpPr>
        <p:spPr>
          <a:xfrm>
            <a:off x="670560" y="4505738"/>
            <a:ext cx="893064" cy="335470"/>
          </a:xfrm>
        </p:spPr>
        <p:txBody>
          <a:bodyPr lIns="91440" tIns="0">
            <a:noAutofit/>
          </a:bodyPr>
          <a:lstStyle>
            <a:lvl1pPr marL="0" indent="0">
              <a:buNone/>
              <a:defRPr sz="2000" cap="all" baseline="0">
                <a:solidFill>
                  <a:schemeClr val="accent1">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1" name="Oval 50">
            <a:extLst>
              <a:ext uri="{FF2B5EF4-FFF2-40B4-BE49-F238E27FC236}">
                <a16:creationId xmlns:a16="http://schemas.microsoft.com/office/drawing/2014/main" id="{EBEE5563-8FF1-7479-E11E-F0144D7533D8}"/>
              </a:ext>
              <a:ext uri="{C183D7F6-B498-43B3-948B-1728B52AA6E4}">
                <adec:decorative xmlns:adec="http://schemas.microsoft.com/office/drawing/2017/decorative" val="1"/>
              </a:ext>
            </a:extLst>
          </p:cNvPr>
          <p:cNvSpPr/>
          <p:nvPr userDrawn="1"/>
        </p:nvSpPr>
        <p:spPr>
          <a:xfrm>
            <a:off x="1682496" y="4399153"/>
            <a:ext cx="685800" cy="685800"/>
          </a:xfrm>
          <a:prstGeom prst="ellipse">
            <a:avLst/>
          </a:prstGeom>
          <a:no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icture Placeholder 13">
            <a:extLst>
              <a:ext uri="{FF2B5EF4-FFF2-40B4-BE49-F238E27FC236}">
                <a16:creationId xmlns:a16="http://schemas.microsoft.com/office/drawing/2014/main" id="{A69C1816-EC8E-961C-AC21-6D86E9C455A1}"/>
              </a:ext>
            </a:extLst>
          </p:cNvPr>
          <p:cNvSpPr>
            <a:spLocks noGrp="1" noChangeAspect="1"/>
          </p:cNvSpPr>
          <p:nvPr>
            <p:ph type="pic" sz="quarter" idx="35"/>
          </p:nvPr>
        </p:nvSpPr>
        <p:spPr>
          <a:xfrm>
            <a:off x="1796796" y="4513453"/>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26" name="Text Placeholder 11">
            <a:extLst>
              <a:ext uri="{FF2B5EF4-FFF2-40B4-BE49-F238E27FC236}">
                <a16:creationId xmlns:a16="http://schemas.microsoft.com/office/drawing/2014/main" id="{9F9A0E21-E67B-7E2F-ED16-4BABF0781083}"/>
              </a:ext>
            </a:extLst>
          </p:cNvPr>
          <p:cNvSpPr>
            <a:spLocks noGrp="1"/>
          </p:cNvSpPr>
          <p:nvPr>
            <p:ph type="body" sz="quarter" idx="26" hasCustomPrompt="1"/>
          </p:nvPr>
        </p:nvSpPr>
        <p:spPr>
          <a:xfrm>
            <a:off x="670560"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5" name="Straight Arrow Connector 44">
            <a:extLst>
              <a:ext uri="{FF2B5EF4-FFF2-40B4-BE49-F238E27FC236}">
                <a16:creationId xmlns:a16="http://schemas.microsoft.com/office/drawing/2014/main" id="{9CFE922A-6A5A-4DA8-1E44-D80852772091}"/>
              </a:ext>
              <a:ext uri="{C183D7F6-B498-43B3-948B-1728B52AA6E4}">
                <adec:decorative xmlns:adec="http://schemas.microsoft.com/office/drawing/2017/decorative" val="1"/>
              </a:ext>
            </a:extLst>
          </p:cNvPr>
          <p:cNvCxnSpPr>
            <a:cxnSpLocks/>
          </p:cNvCxnSpPr>
          <p:nvPr userDrawn="1"/>
        </p:nvCxnSpPr>
        <p:spPr>
          <a:xfrm>
            <a:off x="753404" y="5377870"/>
            <a:ext cx="1827083" cy="0"/>
          </a:xfrm>
          <a:prstGeom prst="straightConnector1">
            <a:avLst/>
          </a:prstGeom>
          <a:ln w="19050" cap="flat" cmpd="sng" algn="ctr">
            <a:gradFill>
              <a:gsLst>
                <a:gs pos="0">
                  <a:schemeClr val="accent1">
                    <a:lumMod val="75000"/>
                  </a:schemeClr>
                </a:gs>
                <a:gs pos="100000">
                  <a:schemeClr val="accent3">
                    <a:lumMod val="75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2862072"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1" name="Rectangle 40">
            <a:extLst>
              <a:ext uri="{FF2B5EF4-FFF2-40B4-BE49-F238E27FC236}">
                <a16:creationId xmlns:a16="http://schemas.microsoft.com/office/drawing/2014/main" id="{481FC81D-B431-FFA6-47F5-F40C79C53D0A}"/>
              </a:ext>
              <a:ext uri="{C183D7F6-B498-43B3-948B-1728B52AA6E4}">
                <adec:decorative xmlns:adec="http://schemas.microsoft.com/office/drawing/2017/decorative" val="1"/>
              </a:ext>
            </a:extLst>
          </p:cNvPr>
          <p:cNvSpPr/>
          <p:nvPr userDrawn="1"/>
        </p:nvSpPr>
        <p:spPr>
          <a:xfrm>
            <a:off x="2946272" y="3046075"/>
            <a:ext cx="1828633" cy="96903"/>
          </a:xfrm>
          <a:prstGeom prst="rect">
            <a:avLst/>
          </a:prstGeom>
          <a:gradFill>
            <a:gsLst>
              <a:gs pos="0">
                <a:schemeClr val="accent3">
                  <a:lumMod val="60000"/>
                  <a:lumOff val="40000"/>
                </a:schemeClr>
              </a:gs>
              <a:gs pos="100000">
                <a:schemeClr val="accent2">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2862072"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7" name="Text Placeholder 11">
            <a:extLst>
              <a:ext uri="{FF2B5EF4-FFF2-40B4-BE49-F238E27FC236}">
                <a16:creationId xmlns:a16="http://schemas.microsoft.com/office/drawing/2014/main" id="{3B992882-DF57-9DAF-2532-06C30C2D9F16}"/>
              </a:ext>
            </a:extLst>
          </p:cNvPr>
          <p:cNvSpPr>
            <a:spLocks noGrp="1"/>
          </p:cNvSpPr>
          <p:nvPr>
            <p:ph type="body" sz="quarter" idx="27" hasCustomPrompt="1"/>
          </p:nvPr>
        </p:nvSpPr>
        <p:spPr>
          <a:xfrm>
            <a:off x="2862072" y="4505738"/>
            <a:ext cx="893064" cy="335470"/>
          </a:xfrm>
        </p:spPr>
        <p:txBody>
          <a:bodyPr lIns="91440" tIns="0">
            <a:noAutofit/>
          </a:bodyPr>
          <a:lstStyle>
            <a:lvl1pPr marL="0" indent="0">
              <a:buNone/>
              <a:defRPr sz="2000" cap="all" baseline="0">
                <a:solidFill>
                  <a:schemeClr val="accent3">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2" name="Oval 51">
            <a:extLst>
              <a:ext uri="{FF2B5EF4-FFF2-40B4-BE49-F238E27FC236}">
                <a16:creationId xmlns:a16="http://schemas.microsoft.com/office/drawing/2014/main" id="{2E63250C-AB2E-9D56-C26C-1E211DFAD534}"/>
              </a:ext>
              <a:ext uri="{C183D7F6-B498-43B3-948B-1728B52AA6E4}">
                <adec:decorative xmlns:adec="http://schemas.microsoft.com/office/drawing/2017/decorative" val="1"/>
              </a:ext>
            </a:extLst>
          </p:cNvPr>
          <p:cNvSpPr/>
          <p:nvPr userDrawn="1"/>
        </p:nvSpPr>
        <p:spPr>
          <a:xfrm>
            <a:off x="3887724" y="4399153"/>
            <a:ext cx="685800" cy="685800"/>
          </a:xfrm>
          <a:prstGeom prst="ellipse">
            <a:avLst/>
          </a:prstGeom>
          <a:noFill/>
          <a:ln w="127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13">
            <a:extLst>
              <a:ext uri="{FF2B5EF4-FFF2-40B4-BE49-F238E27FC236}">
                <a16:creationId xmlns:a16="http://schemas.microsoft.com/office/drawing/2014/main" id="{50C6734A-2661-863D-C8B6-6A4DBC588FE4}"/>
              </a:ext>
            </a:extLst>
          </p:cNvPr>
          <p:cNvSpPr>
            <a:spLocks noGrp="1" noChangeAspect="1"/>
          </p:cNvSpPr>
          <p:nvPr>
            <p:ph type="pic" sz="quarter" idx="36"/>
          </p:nvPr>
        </p:nvSpPr>
        <p:spPr>
          <a:xfrm>
            <a:off x="4002024" y="4513453"/>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28" name="Text Placeholder 11">
            <a:extLst>
              <a:ext uri="{FF2B5EF4-FFF2-40B4-BE49-F238E27FC236}">
                <a16:creationId xmlns:a16="http://schemas.microsoft.com/office/drawing/2014/main" id="{50D7755C-4D0B-D8A7-6235-8E606B39F3AB}"/>
              </a:ext>
            </a:extLst>
          </p:cNvPr>
          <p:cNvSpPr>
            <a:spLocks noGrp="1"/>
          </p:cNvSpPr>
          <p:nvPr>
            <p:ph type="body" sz="quarter" idx="28" hasCustomPrompt="1"/>
          </p:nvPr>
        </p:nvSpPr>
        <p:spPr>
          <a:xfrm>
            <a:off x="2862072"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6" name="Straight Arrow Connector 45">
            <a:extLst>
              <a:ext uri="{FF2B5EF4-FFF2-40B4-BE49-F238E27FC236}">
                <a16:creationId xmlns:a16="http://schemas.microsoft.com/office/drawing/2014/main" id="{76330766-86D4-F436-F65D-07EF389BF5F5}"/>
              </a:ext>
              <a:ext uri="{C183D7F6-B498-43B3-948B-1728B52AA6E4}">
                <adec:decorative xmlns:adec="http://schemas.microsoft.com/office/drawing/2017/decorative" val="1"/>
              </a:ext>
            </a:extLst>
          </p:cNvPr>
          <p:cNvCxnSpPr>
            <a:cxnSpLocks/>
          </p:cNvCxnSpPr>
          <p:nvPr userDrawn="1"/>
        </p:nvCxnSpPr>
        <p:spPr>
          <a:xfrm>
            <a:off x="2943485" y="5377870"/>
            <a:ext cx="1836387" cy="0"/>
          </a:xfrm>
          <a:prstGeom prst="straightConnector1">
            <a:avLst/>
          </a:prstGeom>
          <a:ln w="19050" cap="flat" cmpd="sng" algn="ctr">
            <a:gradFill>
              <a:gsLst>
                <a:gs pos="0">
                  <a:schemeClr val="accent3">
                    <a:lumMod val="75000"/>
                  </a:schemeClr>
                </a:gs>
                <a:gs pos="100000">
                  <a:schemeClr val="accent2"/>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5050536"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2" name="Rectangle 41">
            <a:extLst>
              <a:ext uri="{FF2B5EF4-FFF2-40B4-BE49-F238E27FC236}">
                <a16:creationId xmlns:a16="http://schemas.microsoft.com/office/drawing/2014/main" id="{F46BB721-1D88-1A03-1D55-5C79942C7137}"/>
              </a:ext>
              <a:ext uri="{C183D7F6-B498-43B3-948B-1728B52AA6E4}">
                <adec:decorative xmlns:adec="http://schemas.microsoft.com/office/drawing/2017/decorative" val="1"/>
              </a:ext>
            </a:extLst>
          </p:cNvPr>
          <p:cNvSpPr/>
          <p:nvPr userDrawn="1"/>
        </p:nvSpPr>
        <p:spPr>
          <a:xfrm>
            <a:off x="5139140" y="3046075"/>
            <a:ext cx="1828634" cy="96903"/>
          </a:xfrm>
          <a:prstGeom prst="rect">
            <a:avLst/>
          </a:prstGeom>
          <a:gradFill>
            <a:gsLst>
              <a:gs pos="0">
                <a:schemeClr val="accent2">
                  <a:lumMod val="60000"/>
                  <a:lumOff val="40000"/>
                </a:schemeClr>
              </a:gs>
              <a:gs pos="100000">
                <a:schemeClr val="accent5">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5050536"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9" name="Text Placeholder 11">
            <a:extLst>
              <a:ext uri="{FF2B5EF4-FFF2-40B4-BE49-F238E27FC236}">
                <a16:creationId xmlns:a16="http://schemas.microsoft.com/office/drawing/2014/main" id="{7CBDAD5E-0048-0813-47FC-FFE93F191C5B}"/>
              </a:ext>
            </a:extLst>
          </p:cNvPr>
          <p:cNvSpPr>
            <a:spLocks noGrp="1"/>
          </p:cNvSpPr>
          <p:nvPr>
            <p:ph type="body" sz="quarter" idx="29" hasCustomPrompt="1"/>
          </p:nvPr>
        </p:nvSpPr>
        <p:spPr>
          <a:xfrm>
            <a:off x="5065776" y="4505738"/>
            <a:ext cx="893064" cy="335470"/>
          </a:xfrm>
        </p:spPr>
        <p:txBody>
          <a:bodyPr lIns="91440" tIns="0">
            <a:noAutofit/>
          </a:bodyPr>
          <a:lstStyle>
            <a:lvl1pPr marL="0" indent="0">
              <a:buNone/>
              <a:defRPr sz="2000" cap="all" baseline="0">
                <a:solidFill>
                  <a:schemeClr val="accent2">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4" name="Oval 53">
            <a:extLst>
              <a:ext uri="{FF2B5EF4-FFF2-40B4-BE49-F238E27FC236}">
                <a16:creationId xmlns:a16="http://schemas.microsoft.com/office/drawing/2014/main" id="{60D4CBD1-AAC9-3F04-3F49-E8579F6F7ABE}"/>
              </a:ext>
              <a:ext uri="{C183D7F6-B498-43B3-948B-1728B52AA6E4}">
                <adec:decorative xmlns:adec="http://schemas.microsoft.com/office/drawing/2017/decorative" val="1"/>
              </a:ext>
            </a:extLst>
          </p:cNvPr>
          <p:cNvSpPr/>
          <p:nvPr userDrawn="1"/>
        </p:nvSpPr>
        <p:spPr>
          <a:xfrm>
            <a:off x="6092952" y="4402872"/>
            <a:ext cx="685800" cy="685800"/>
          </a:xfrm>
          <a:prstGeom prst="ellipse">
            <a:avLst/>
          </a:prstGeom>
          <a:noFill/>
          <a:ln w="127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icture Placeholder 13">
            <a:extLst>
              <a:ext uri="{FF2B5EF4-FFF2-40B4-BE49-F238E27FC236}">
                <a16:creationId xmlns:a16="http://schemas.microsoft.com/office/drawing/2014/main" id="{F154717D-74D1-298B-EF00-6CCA65AA969B}"/>
              </a:ext>
            </a:extLst>
          </p:cNvPr>
          <p:cNvSpPr>
            <a:spLocks noGrp="1" noChangeAspect="1"/>
          </p:cNvSpPr>
          <p:nvPr>
            <p:ph type="pic" sz="quarter" idx="37"/>
          </p:nvPr>
        </p:nvSpPr>
        <p:spPr>
          <a:xfrm>
            <a:off x="6207252" y="4517172"/>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30" name="Text Placeholder 11">
            <a:extLst>
              <a:ext uri="{FF2B5EF4-FFF2-40B4-BE49-F238E27FC236}">
                <a16:creationId xmlns:a16="http://schemas.microsoft.com/office/drawing/2014/main" id="{3A23A057-C011-EB28-4869-A73F2E3B3394}"/>
              </a:ext>
            </a:extLst>
          </p:cNvPr>
          <p:cNvSpPr>
            <a:spLocks noGrp="1"/>
          </p:cNvSpPr>
          <p:nvPr>
            <p:ph type="body" sz="quarter" idx="30" hasCustomPrompt="1"/>
          </p:nvPr>
        </p:nvSpPr>
        <p:spPr>
          <a:xfrm>
            <a:off x="5065776"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7" name="Straight Arrow Connector 46">
            <a:extLst>
              <a:ext uri="{FF2B5EF4-FFF2-40B4-BE49-F238E27FC236}">
                <a16:creationId xmlns:a16="http://schemas.microsoft.com/office/drawing/2014/main" id="{EF51B736-1CC5-842A-AFEB-68B18931713C}"/>
              </a:ext>
              <a:ext uri="{C183D7F6-B498-43B3-948B-1728B52AA6E4}">
                <adec:decorative xmlns:adec="http://schemas.microsoft.com/office/drawing/2017/decorative" val="1"/>
              </a:ext>
            </a:extLst>
          </p:cNvPr>
          <p:cNvCxnSpPr>
            <a:cxnSpLocks/>
          </p:cNvCxnSpPr>
          <p:nvPr userDrawn="1"/>
        </p:nvCxnSpPr>
        <p:spPr>
          <a:xfrm>
            <a:off x="5142870" y="5377870"/>
            <a:ext cx="1827639" cy="0"/>
          </a:xfrm>
          <a:prstGeom prst="straightConnector1">
            <a:avLst/>
          </a:prstGeom>
          <a:ln w="19050" cap="flat" cmpd="sng" algn="ctr">
            <a:gradFill>
              <a:gsLst>
                <a:gs pos="0">
                  <a:schemeClr val="accent2"/>
                </a:gs>
                <a:gs pos="100000">
                  <a:schemeClr val="accent5">
                    <a:lumMod val="60000"/>
                    <a:lumOff val="40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 Placeholder 11">
            <a:extLst>
              <a:ext uri="{FF2B5EF4-FFF2-40B4-BE49-F238E27FC236}">
                <a16:creationId xmlns:a16="http://schemas.microsoft.com/office/drawing/2014/main" id="{716EA8F4-B9C4-991F-0EBC-D79877AD4680}"/>
              </a:ext>
            </a:extLst>
          </p:cNvPr>
          <p:cNvSpPr>
            <a:spLocks noGrp="1"/>
          </p:cNvSpPr>
          <p:nvPr>
            <p:ph type="body" sz="quarter" idx="18" hasCustomPrompt="1"/>
          </p:nvPr>
        </p:nvSpPr>
        <p:spPr>
          <a:xfrm>
            <a:off x="7239000"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3" name="Rectangle 42">
            <a:extLst>
              <a:ext uri="{FF2B5EF4-FFF2-40B4-BE49-F238E27FC236}">
                <a16:creationId xmlns:a16="http://schemas.microsoft.com/office/drawing/2014/main" id="{3B68F5A8-E314-7C7A-6CB2-3036DF2A8EFC}"/>
              </a:ext>
              <a:ext uri="{C183D7F6-B498-43B3-948B-1728B52AA6E4}">
                <adec:decorative xmlns:adec="http://schemas.microsoft.com/office/drawing/2017/decorative" val="1"/>
              </a:ext>
            </a:extLst>
          </p:cNvPr>
          <p:cNvSpPr/>
          <p:nvPr userDrawn="1"/>
        </p:nvSpPr>
        <p:spPr>
          <a:xfrm>
            <a:off x="7332009" y="3046075"/>
            <a:ext cx="1828635" cy="96903"/>
          </a:xfrm>
          <a:prstGeom prst="rect">
            <a:avLst/>
          </a:prstGeom>
          <a:gradFill>
            <a:gsLst>
              <a:gs pos="0">
                <a:schemeClr val="accent5">
                  <a:lumMod val="60000"/>
                  <a:lumOff val="40000"/>
                </a:schemeClr>
              </a:gs>
              <a:gs pos="100000">
                <a:schemeClr val="accent6">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3" name="Text Placeholder 11">
            <a:extLst>
              <a:ext uri="{FF2B5EF4-FFF2-40B4-BE49-F238E27FC236}">
                <a16:creationId xmlns:a16="http://schemas.microsoft.com/office/drawing/2014/main" id="{5A57C80F-4C30-26E1-B38B-3D7238EC9A49}"/>
              </a:ext>
            </a:extLst>
          </p:cNvPr>
          <p:cNvSpPr>
            <a:spLocks noGrp="1"/>
          </p:cNvSpPr>
          <p:nvPr>
            <p:ph type="body" sz="quarter" idx="23" hasCustomPrompt="1"/>
          </p:nvPr>
        </p:nvSpPr>
        <p:spPr>
          <a:xfrm>
            <a:off x="7239000"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31" name="Text Placeholder 11">
            <a:extLst>
              <a:ext uri="{FF2B5EF4-FFF2-40B4-BE49-F238E27FC236}">
                <a16:creationId xmlns:a16="http://schemas.microsoft.com/office/drawing/2014/main" id="{A44BB5F0-6856-4711-058C-73C1CBF4646B}"/>
              </a:ext>
            </a:extLst>
          </p:cNvPr>
          <p:cNvSpPr>
            <a:spLocks noGrp="1"/>
          </p:cNvSpPr>
          <p:nvPr>
            <p:ph type="body" sz="quarter" idx="31" hasCustomPrompt="1"/>
          </p:nvPr>
        </p:nvSpPr>
        <p:spPr>
          <a:xfrm>
            <a:off x="7257288" y="4505738"/>
            <a:ext cx="893064" cy="335470"/>
          </a:xfrm>
        </p:spPr>
        <p:txBody>
          <a:bodyPr lIns="91440" tIns="0">
            <a:noAutofit/>
          </a:bodyPr>
          <a:lstStyle>
            <a:lvl1pPr marL="0" indent="0">
              <a:buNone/>
              <a:defRPr sz="2000" cap="all" baseline="0">
                <a:solidFill>
                  <a:schemeClr val="accent5">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6" name="Oval 55">
            <a:extLst>
              <a:ext uri="{FF2B5EF4-FFF2-40B4-BE49-F238E27FC236}">
                <a16:creationId xmlns:a16="http://schemas.microsoft.com/office/drawing/2014/main" id="{1EF56C89-6D7E-4196-72BF-23ACEE823C0C}"/>
              </a:ext>
              <a:ext uri="{C183D7F6-B498-43B3-948B-1728B52AA6E4}">
                <adec:decorative xmlns:adec="http://schemas.microsoft.com/office/drawing/2017/decorative" val="1"/>
              </a:ext>
            </a:extLst>
          </p:cNvPr>
          <p:cNvSpPr/>
          <p:nvPr userDrawn="1"/>
        </p:nvSpPr>
        <p:spPr>
          <a:xfrm>
            <a:off x="8298180" y="4402872"/>
            <a:ext cx="685800" cy="685800"/>
          </a:xfrm>
          <a:prstGeom prst="ellipse">
            <a:avLst/>
          </a:prstGeom>
          <a:noFill/>
          <a:ln w="127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13">
            <a:extLst>
              <a:ext uri="{FF2B5EF4-FFF2-40B4-BE49-F238E27FC236}">
                <a16:creationId xmlns:a16="http://schemas.microsoft.com/office/drawing/2014/main" id="{719C23E4-DE06-6FF4-1BC9-5305DE50D817}"/>
              </a:ext>
            </a:extLst>
          </p:cNvPr>
          <p:cNvSpPr>
            <a:spLocks noGrp="1" noChangeAspect="1"/>
          </p:cNvSpPr>
          <p:nvPr>
            <p:ph type="pic" sz="quarter" idx="38"/>
          </p:nvPr>
        </p:nvSpPr>
        <p:spPr>
          <a:xfrm>
            <a:off x="8412480" y="4517172"/>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32" name="Text Placeholder 11">
            <a:extLst>
              <a:ext uri="{FF2B5EF4-FFF2-40B4-BE49-F238E27FC236}">
                <a16:creationId xmlns:a16="http://schemas.microsoft.com/office/drawing/2014/main" id="{F5A3DA8B-D38B-3994-FE85-0A331FBADADA}"/>
              </a:ext>
            </a:extLst>
          </p:cNvPr>
          <p:cNvSpPr>
            <a:spLocks noGrp="1"/>
          </p:cNvSpPr>
          <p:nvPr>
            <p:ph type="body" sz="quarter" idx="32" hasCustomPrompt="1"/>
          </p:nvPr>
        </p:nvSpPr>
        <p:spPr>
          <a:xfrm>
            <a:off x="7257288"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8" name="Straight Arrow Connector 47">
            <a:extLst>
              <a:ext uri="{FF2B5EF4-FFF2-40B4-BE49-F238E27FC236}">
                <a16:creationId xmlns:a16="http://schemas.microsoft.com/office/drawing/2014/main" id="{A771B152-C165-EE9A-CF25-69B01D93984C}"/>
              </a:ext>
              <a:ext uri="{C183D7F6-B498-43B3-948B-1728B52AA6E4}">
                <adec:decorative xmlns:adec="http://schemas.microsoft.com/office/drawing/2017/decorative" val="1"/>
              </a:ext>
            </a:extLst>
          </p:cNvPr>
          <p:cNvCxnSpPr>
            <a:cxnSpLocks/>
          </p:cNvCxnSpPr>
          <p:nvPr userDrawn="1"/>
        </p:nvCxnSpPr>
        <p:spPr>
          <a:xfrm>
            <a:off x="7333507" y="5377870"/>
            <a:ext cx="1828375" cy="0"/>
          </a:xfrm>
          <a:prstGeom prst="straightConnector1">
            <a:avLst/>
          </a:prstGeom>
          <a:ln w="19050" cap="flat" cmpd="sng" algn="ctr">
            <a:gradFill>
              <a:gsLst>
                <a:gs pos="0">
                  <a:schemeClr val="accent5">
                    <a:lumMod val="60000"/>
                    <a:lumOff val="40000"/>
                  </a:schemeClr>
                </a:gs>
                <a:gs pos="100000">
                  <a:schemeClr val="accent6"/>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 Placeholder 11">
            <a:extLst>
              <a:ext uri="{FF2B5EF4-FFF2-40B4-BE49-F238E27FC236}">
                <a16:creationId xmlns:a16="http://schemas.microsoft.com/office/drawing/2014/main" id="{D3896BC4-3EFC-36C4-6071-4BF0E987F965}"/>
              </a:ext>
            </a:extLst>
          </p:cNvPr>
          <p:cNvSpPr>
            <a:spLocks noGrp="1"/>
          </p:cNvSpPr>
          <p:nvPr>
            <p:ph type="body" sz="quarter" idx="19" hasCustomPrompt="1"/>
          </p:nvPr>
        </p:nvSpPr>
        <p:spPr>
          <a:xfrm>
            <a:off x="9427464"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4" name="Rectangle 43">
            <a:extLst>
              <a:ext uri="{FF2B5EF4-FFF2-40B4-BE49-F238E27FC236}">
                <a16:creationId xmlns:a16="http://schemas.microsoft.com/office/drawing/2014/main" id="{B6236E29-4894-FD6C-E56F-5B1CBA99A5AC}"/>
              </a:ext>
              <a:ext uri="{C183D7F6-B498-43B3-948B-1728B52AA6E4}">
                <adec:decorative xmlns:adec="http://schemas.microsoft.com/office/drawing/2017/decorative" val="1"/>
              </a:ext>
            </a:extLst>
          </p:cNvPr>
          <p:cNvSpPr/>
          <p:nvPr userDrawn="1"/>
        </p:nvSpPr>
        <p:spPr>
          <a:xfrm>
            <a:off x="9524879" y="3046075"/>
            <a:ext cx="1828635" cy="96903"/>
          </a:xfrm>
          <a:prstGeom prst="rect">
            <a:avLst/>
          </a:prstGeom>
          <a:gradFill>
            <a:gsLst>
              <a:gs pos="0">
                <a:schemeClr val="accent6">
                  <a:lumMod val="60000"/>
                  <a:lumOff val="40000"/>
                </a:schemeClr>
              </a:gs>
              <a:gs pos="100000">
                <a:schemeClr val="accent6">
                  <a:lumMod val="40000"/>
                  <a:lumOff val="6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4" name="Text Placeholder 11">
            <a:extLst>
              <a:ext uri="{FF2B5EF4-FFF2-40B4-BE49-F238E27FC236}">
                <a16:creationId xmlns:a16="http://schemas.microsoft.com/office/drawing/2014/main" id="{4C2DA584-D9BC-7A01-6F48-363C7F6465E3}"/>
              </a:ext>
            </a:extLst>
          </p:cNvPr>
          <p:cNvSpPr>
            <a:spLocks noGrp="1"/>
          </p:cNvSpPr>
          <p:nvPr>
            <p:ph type="body" sz="quarter" idx="24" hasCustomPrompt="1"/>
          </p:nvPr>
        </p:nvSpPr>
        <p:spPr>
          <a:xfrm>
            <a:off x="9427464"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33" name="Text Placeholder 11">
            <a:extLst>
              <a:ext uri="{FF2B5EF4-FFF2-40B4-BE49-F238E27FC236}">
                <a16:creationId xmlns:a16="http://schemas.microsoft.com/office/drawing/2014/main" id="{70C95BBB-511F-F8F5-EF37-C6109C4AF4E0}"/>
              </a:ext>
            </a:extLst>
          </p:cNvPr>
          <p:cNvSpPr>
            <a:spLocks noGrp="1"/>
          </p:cNvSpPr>
          <p:nvPr>
            <p:ph type="body" sz="quarter" idx="33" hasCustomPrompt="1"/>
          </p:nvPr>
        </p:nvSpPr>
        <p:spPr>
          <a:xfrm>
            <a:off x="9448800" y="4505738"/>
            <a:ext cx="893064" cy="335470"/>
          </a:xfrm>
        </p:spPr>
        <p:txBody>
          <a:bodyPr lIns="91440" tIns="0">
            <a:noAutofit/>
          </a:bodyPr>
          <a:lstStyle>
            <a:lvl1pPr marL="0" indent="0">
              <a:buNone/>
              <a:defRPr sz="2000" cap="all" baseline="0">
                <a:solidFill>
                  <a:schemeClr val="accent6">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8" name="Oval 57">
            <a:extLst>
              <a:ext uri="{FF2B5EF4-FFF2-40B4-BE49-F238E27FC236}">
                <a16:creationId xmlns:a16="http://schemas.microsoft.com/office/drawing/2014/main" id="{D0EDAC9C-0C6E-2807-24D5-3E04B5E2109B}"/>
              </a:ext>
              <a:ext uri="{C183D7F6-B498-43B3-948B-1728B52AA6E4}">
                <adec:decorative xmlns:adec="http://schemas.microsoft.com/office/drawing/2017/decorative" val="1"/>
              </a:ext>
            </a:extLst>
          </p:cNvPr>
          <p:cNvSpPr/>
          <p:nvPr userDrawn="1"/>
        </p:nvSpPr>
        <p:spPr>
          <a:xfrm>
            <a:off x="10484738" y="4399153"/>
            <a:ext cx="685800" cy="685800"/>
          </a:xfrm>
          <a:prstGeom prst="ellipse">
            <a:avLst/>
          </a:prstGeom>
          <a:noFill/>
          <a:ln w="127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icture Placeholder 13">
            <a:extLst>
              <a:ext uri="{FF2B5EF4-FFF2-40B4-BE49-F238E27FC236}">
                <a16:creationId xmlns:a16="http://schemas.microsoft.com/office/drawing/2014/main" id="{B1C0F0FD-844D-CC54-986F-B8522F12B0A5}"/>
              </a:ext>
            </a:extLst>
          </p:cNvPr>
          <p:cNvSpPr>
            <a:spLocks noGrp="1" noChangeAspect="1"/>
          </p:cNvSpPr>
          <p:nvPr>
            <p:ph type="pic" sz="quarter" idx="39"/>
          </p:nvPr>
        </p:nvSpPr>
        <p:spPr>
          <a:xfrm>
            <a:off x="10599038" y="4513453"/>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34" name="Text Placeholder 11">
            <a:extLst>
              <a:ext uri="{FF2B5EF4-FFF2-40B4-BE49-F238E27FC236}">
                <a16:creationId xmlns:a16="http://schemas.microsoft.com/office/drawing/2014/main" id="{A00816D8-6779-7BDB-52AB-5BD0A2479E4C}"/>
              </a:ext>
            </a:extLst>
          </p:cNvPr>
          <p:cNvSpPr>
            <a:spLocks noGrp="1"/>
          </p:cNvSpPr>
          <p:nvPr>
            <p:ph type="body" sz="quarter" idx="34" hasCustomPrompt="1"/>
          </p:nvPr>
        </p:nvSpPr>
        <p:spPr>
          <a:xfrm>
            <a:off x="9448800"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9" name="Straight Arrow Connector 48">
            <a:extLst>
              <a:ext uri="{FF2B5EF4-FFF2-40B4-BE49-F238E27FC236}">
                <a16:creationId xmlns:a16="http://schemas.microsoft.com/office/drawing/2014/main" id="{D6506AFF-E40E-308E-7907-FBFC4DAAB885}"/>
              </a:ext>
              <a:ext uri="{C183D7F6-B498-43B3-948B-1728B52AA6E4}">
                <adec:decorative xmlns:adec="http://schemas.microsoft.com/office/drawing/2017/decorative" val="1"/>
              </a:ext>
            </a:extLst>
          </p:cNvPr>
          <p:cNvCxnSpPr>
            <a:cxnSpLocks/>
          </p:cNvCxnSpPr>
          <p:nvPr userDrawn="1"/>
        </p:nvCxnSpPr>
        <p:spPr>
          <a:xfrm>
            <a:off x="9524879" y="5376344"/>
            <a:ext cx="1828635" cy="3053"/>
          </a:xfrm>
          <a:prstGeom prst="straightConnector1">
            <a:avLst/>
          </a:prstGeom>
          <a:ln w="19050" cap="flat" cmpd="sng" algn="ctr">
            <a:gradFill>
              <a:gsLst>
                <a:gs pos="0">
                  <a:schemeClr val="accent6"/>
                </a:gs>
                <a:gs pos="100000">
                  <a:schemeClr val="accent6">
                    <a:lumMod val="60000"/>
                    <a:lumOff val="40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Footer Placeholder 4">
            <a:extLst>
              <a:ext uri="{FF2B5EF4-FFF2-40B4-BE49-F238E27FC236}">
                <a16:creationId xmlns:a16="http://schemas.microsoft.com/office/drawing/2014/main" id="{F80A11DE-725C-8DE4-9A24-3718A3D143CD}"/>
              </a:ext>
            </a:extLst>
          </p:cNvPr>
          <p:cNvSpPr>
            <a:spLocks noGrp="1"/>
          </p:cNvSpPr>
          <p:nvPr>
            <p:ph type="ftr" sz="quarter" idx="11"/>
          </p:nvPr>
        </p:nvSpPr>
        <p:spPr>
          <a:xfrm>
            <a:off x="670560" y="6072886"/>
            <a:ext cx="4114800" cy="365125"/>
          </a:xfrm>
          <a:prstGeom prst="rect">
            <a:avLst/>
          </a:prstGeom>
        </p:spPr>
        <p:txBody>
          <a:bodyPr/>
          <a:lstStyle>
            <a:lvl1pPr algn="l">
              <a:defRPr sz="1000" cap="all" baseline="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C6D8153-A9C6-7A32-CDB7-BF9D7CB1ACD3}"/>
              </a:ext>
            </a:extLst>
          </p:cNvPr>
          <p:cNvSpPr>
            <a:spLocks noGrp="1"/>
          </p:cNvSpPr>
          <p:nvPr>
            <p:ph type="sldNum" sz="quarter" idx="12"/>
          </p:nvPr>
        </p:nvSpPr>
        <p:spPr>
          <a:xfrm>
            <a:off x="8738616" y="6072886"/>
            <a:ext cx="2743200" cy="365125"/>
          </a:xfrm>
          <a:prstGeom prst="rect">
            <a:avLst/>
          </a:prstGeom>
        </p:spPr>
        <p:txBody>
          <a:bodyPr/>
          <a:lstStyle>
            <a:lvl1pPr>
              <a:defRPr sz="1000">
                <a:solidFill>
                  <a:schemeClr val="bg1"/>
                </a:solidFill>
              </a:defRPr>
            </a:lvl1pPr>
          </a:lstStyle>
          <a:p>
            <a:r>
              <a:rPr lang="en-US" dirty="0"/>
              <a:t>0</a:t>
            </a:r>
            <a:fld id="{E6B975A5-EA91-314B-AF62-F6E264554D2F}" type="slidenum">
              <a:rPr lang="en-US" smtClean="0"/>
              <a:pPr/>
              <a:t>‹#›</a:t>
            </a:fld>
            <a:endParaRPr lang="en-US" dirty="0"/>
          </a:p>
        </p:txBody>
      </p:sp>
    </p:spTree>
    <p:extLst>
      <p:ext uri="{BB962C8B-B14F-4D97-AF65-F5344CB8AC3E}">
        <p14:creationId xmlns:p14="http://schemas.microsoft.com/office/powerpoint/2010/main" val="11653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0057" y="6470704"/>
            <a:ext cx="2154143" cy="274320"/>
          </a:xfrm>
          <a:prstGeom prst="rect">
            <a:avLst/>
          </a:prstGeom>
        </p:spPr>
        <p:txBody>
          <a:bodyPr vert="horz" lIns="91440" tIns="45720" rIns="91440" bIns="45720" rtlCol="0" anchor="ctr"/>
          <a:lstStyle>
            <a:lvl1pPr algn="r">
              <a:defRPr sz="1000">
                <a:solidFill>
                  <a:schemeClr val="bg1">
                    <a:lumMod val="50000"/>
                  </a:schemeClr>
                </a:solidFill>
                <a:latin typeface="+mj-lt"/>
              </a:defRPr>
            </a:lvl1pPr>
          </a:lstStyle>
          <a:p>
            <a:fld id="{2221C8D9-207E-4FA2-B0AA-20D7E9E97252}" type="datetime1">
              <a:rPr lang="en-US" smtClean="0"/>
              <a:pPr/>
              <a:t>5/13/2025</a:t>
            </a:fld>
            <a:endParaRPr lang="en-US" dirty="0"/>
          </a:p>
        </p:txBody>
      </p:sp>
      <p:sp>
        <p:nvSpPr>
          <p:cNvPr id="5" name="Footer Placeholder 4"/>
          <p:cNvSpPr>
            <a:spLocks noGrp="1"/>
          </p:cNvSpPr>
          <p:nvPr>
            <p:ph type="ftr" sz="quarter" idx="3"/>
          </p:nvPr>
        </p:nvSpPr>
        <p:spPr>
          <a:xfrm>
            <a:off x="1024128" y="6470704"/>
            <a:ext cx="5901459" cy="274320"/>
          </a:xfrm>
          <a:prstGeom prst="rect">
            <a:avLst/>
          </a:prstGeom>
        </p:spPr>
        <p:txBody>
          <a:bodyPr vert="horz" lIns="91440" tIns="45720" rIns="91440" bIns="45720" rtlCol="0" anchor="ctr"/>
          <a:lstStyle>
            <a:lvl1pPr algn="l">
              <a:defRPr sz="1000" cap="none" baseline="0">
                <a:solidFill>
                  <a:schemeClr val="bg1">
                    <a:lumMod val="50000"/>
                  </a:schemeClr>
                </a:solidFill>
                <a:latin typeface="+mj-lt"/>
              </a:defRPr>
            </a:lvl1pPr>
          </a:lstStyle>
          <a:p>
            <a:r>
              <a:rPr lang="en-US" dirty="0"/>
              <a:t>Connecticut Department of Energy &amp; Environmental Protection</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421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p:hf sldNum="0"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B3CF9-F6C1-EAC2-6ED5-F21274EDAC42}"/>
              </a:ext>
            </a:extLst>
          </p:cNvPr>
          <p:cNvSpPr>
            <a:spLocks noGrp="1"/>
          </p:cNvSpPr>
          <p:nvPr>
            <p:ph type="title"/>
          </p:nvPr>
        </p:nvSpPr>
        <p:spPr>
          <a:xfrm>
            <a:off x="594804" y="365125"/>
            <a:ext cx="108870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84AFB-9D3B-E902-0E64-B953D0E5C9E9}"/>
              </a:ext>
            </a:extLst>
          </p:cNvPr>
          <p:cNvSpPr>
            <a:spLocks noGrp="1"/>
          </p:cNvSpPr>
          <p:nvPr>
            <p:ph type="body" idx="1"/>
          </p:nvPr>
        </p:nvSpPr>
        <p:spPr>
          <a:xfrm>
            <a:off x="594804" y="1825625"/>
            <a:ext cx="10887012" cy="4113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4D8918F-6808-DDE5-4A7C-495DAC248971}"/>
              </a:ext>
            </a:extLst>
          </p:cNvPr>
          <p:cNvSpPr>
            <a:spLocks noGrp="1"/>
          </p:cNvSpPr>
          <p:nvPr>
            <p:ph type="ftr" sz="quarter" idx="3"/>
          </p:nvPr>
        </p:nvSpPr>
        <p:spPr>
          <a:xfrm>
            <a:off x="670560" y="6072886"/>
            <a:ext cx="4114800" cy="365125"/>
          </a:xfrm>
          <a:prstGeom prst="rect">
            <a:avLst/>
          </a:prstGeom>
        </p:spPr>
        <p:txBody>
          <a:bodyPr/>
          <a:lstStyle>
            <a:lvl1pPr algn="l">
              <a:defRPr sz="1000" cap="all" baseline="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A2BAE7F7-F858-A80B-8F72-EFA0C33C1006}"/>
              </a:ext>
            </a:extLst>
          </p:cNvPr>
          <p:cNvSpPr>
            <a:spLocks noGrp="1"/>
          </p:cNvSpPr>
          <p:nvPr>
            <p:ph type="sldNum" sz="quarter" idx="4"/>
          </p:nvPr>
        </p:nvSpPr>
        <p:spPr>
          <a:xfrm>
            <a:off x="8738616" y="6072886"/>
            <a:ext cx="2743200" cy="365125"/>
          </a:xfrm>
          <a:prstGeom prst="rect">
            <a:avLst/>
          </a:prstGeom>
        </p:spPr>
        <p:txBody>
          <a:bodyPr/>
          <a:lstStyle>
            <a:lvl1pPr algn="r">
              <a:defRPr sz="1000">
                <a:solidFill>
                  <a:schemeClr val="tx1"/>
                </a:solidFill>
              </a:defRPr>
            </a:lvl1pPr>
          </a:lstStyle>
          <a:p>
            <a:r>
              <a:rPr lang="en-US" dirty="0"/>
              <a:t>0</a:t>
            </a:r>
            <a:fld id="{E6B975A5-EA91-314B-AF62-F6E264554D2F}" type="slidenum">
              <a:rPr lang="en-US" smtClean="0"/>
              <a:pPr/>
              <a:t>‹#›</a:t>
            </a:fld>
            <a:endParaRPr lang="en-US" dirty="0"/>
          </a:p>
        </p:txBody>
      </p:sp>
    </p:spTree>
    <p:extLst>
      <p:ext uri="{BB962C8B-B14F-4D97-AF65-F5344CB8AC3E}">
        <p14:creationId xmlns:p14="http://schemas.microsoft.com/office/powerpoint/2010/main" val="2782797603"/>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thebluediamondgallery.com/legal08/l/law.html" TargetMode="Externa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73E3-2200-40D4-905F-4222A25CB336}"/>
              </a:ext>
            </a:extLst>
          </p:cNvPr>
          <p:cNvSpPr>
            <a:spLocks noGrp="1"/>
          </p:cNvSpPr>
          <p:nvPr>
            <p:ph type="ctrTitle"/>
          </p:nvPr>
        </p:nvSpPr>
        <p:spPr>
          <a:xfrm>
            <a:off x="228600" y="4796236"/>
            <a:ext cx="8686800" cy="1077036"/>
          </a:xfrm>
        </p:spPr>
        <p:txBody>
          <a:bodyPr>
            <a:normAutofit/>
          </a:bodyPr>
          <a:lstStyle/>
          <a:p>
            <a:r>
              <a:rPr lang="en-US" sz="2600" b="1" dirty="0"/>
              <a:t>Old Lyme wastewater management project</a:t>
            </a:r>
          </a:p>
        </p:txBody>
      </p:sp>
      <p:sp>
        <p:nvSpPr>
          <p:cNvPr id="3" name="Subtitle 2">
            <a:extLst>
              <a:ext uri="{FF2B5EF4-FFF2-40B4-BE49-F238E27FC236}">
                <a16:creationId xmlns:a16="http://schemas.microsoft.com/office/drawing/2014/main" id="{B0993F8C-F73C-4446-8B3D-062CDCE20EEA}"/>
              </a:ext>
            </a:extLst>
          </p:cNvPr>
          <p:cNvSpPr>
            <a:spLocks noGrp="1"/>
          </p:cNvSpPr>
          <p:nvPr>
            <p:ph type="subTitle" idx="1"/>
          </p:nvPr>
        </p:nvSpPr>
        <p:spPr/>
        <p:txBody>
          <a:bodyPr/>
          <a:lstStyle/>
          <a:p>
            <a:r>
              <a:rPr lang="en-US" dirty="0"/>
              <a:t>Presented by: Carlos Esguerra and Nisha Patel</a:t>
            </a:r>
          </a:p>
          <a:p>
            <a:r>
              <a:rPr lang="en-US" dirty="0"/>
              <a:t>Bureau of Water Protection and Land Reuse</a:t>
            </a:r>
          </a:p>
          <a:p>
            <a:r>
              <a:rPr lang="en-US" dirty="0"/>
              <a:t>Water Planning and Management Division </a:t>
            </a:r>
          </a:p>
        </p:txBody>
      </p:sp>
      <p:sp>
        <p:nvSpPr>
          <p:cNvPr id="4" name="Date Placeholder 3">
            <a:extLst>
              <a:ext uri="{FF2B5EF4-FFF2-40B4-BE49-F238E27FC236}">
                <a16:creationId xmlns:a16="http://schemas.microsoft.com/office/drawing/2014/main" id="{E024918F-4551-428F-BA67-899B1387AA4A}"/>
              </a:ext>
            </a:extLst>
          </p:cNvPr>
          <p:cNvSpPr>
            <a:spLocks noGrp="1"/>
          </p:cNvSpPr>
          <p:nvPr>
            <p:ph type="dt" sz="half" idx="10"/>
          </p:nvPr>
        </p:nvSpPr>
        <p:spPr/>
        <p:txBody>
          <a:bodyPr/>
          <a:lstStyle/>
          <a:p>
            <a:r>
              <a:rPr lang="en-US" dirty="0"/>
              <a:t>5/13/2025</a:t>
            </a:r>
          </a:p>
        </p:txBody>
      </p:sp>
      <p:sp>
        <p:nvSpPr>
          <p:cNvPr id="5" name="Footer Placeholder 4">
            <a:extLst>
              <a:ext uri="{FF2B5EF4-FFF2-40B4-BE49-F238E27FC236}">
                <a16:creationId xmlns:a16="http://schemas.microsoft.com/office/drawing/2014/main" id="{C6E9ACE2-593F-43E9-877D-F17629CB9C56}"/>
              </a:ext>
            </a:extLst>
          </p:cNvPr>
          <p:cNvSpPr>
            <a:spLocks noGrp="1"/>
          </p:cNvSpPr>
          <p:nvPr>
            <p:ph type="ftr" sz="quarter" idx="11"/>
          </p:nvPr>
        </p:nvSpPr>
        <p:spPr/>
        <p:txBody>
          <a:bodyPr/>
          <a:lstStyle/>
          <a:p>
            <a:r>
              <a:rPr lang="en-US"/>
              <a:t>Connecticut Department of Energy &amp; Environmental Protection</a:t>
            </a:r>
            <a:endParaRPr lang="en-US" dirty="0"/>
          </a:p>
        </p:txBody>
      </p:sp>
    </p:spTree>
    <p:extLst>
      <p:ext uri="{BB962C8B-B14F-4D97-AF65-F5344CB8AC3E}">
        <p14:creationId xmlns:p14="http://schemas.microsoft.com/office/powerpoint/2010/main" val="332776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3900-AE20-FCE3-7AB5-1520B5FAE390}"/>
              </a:ext>
            </a:extLst>
          </p:cNvPr>
          <p:cNvSpPr>
            <a:spLocks noGrp="1"/>
          </p:cNvSpPr>
          <p:nvPr>
            <p:ph type="title"/>
          </p:nvPr>
        </p:nvSpPr>
        <p:spPr>
          <a:xfrm>
            <a:off x="614553" y="533400"/>
            <a:ext cx="10962894" cy="609600"/>
          </a:xfrm>
        </p:spPr>
        <p:txBody>
          <a:bodyPr/>
          <a:lstStyle/>
          <a:p>
            <a:r>
              <a:rPr lang="en-US" dirty="0">
                <a:solidFill>
                  <a:srgbClr val="FF0000"/>
                </a:solidFill>
              </a:rPr>
              <a:t>Stormwater system upgrade needs</a:t>
            </a:r>
          </a:p>
        </p:txBody>
      </p:sp>
      <p:sp>
        <p:nvSpPr>
          <p:cNvPr id="4" name="Date Placeholder 3">
            <a:extLst>
              <a:ext uri="{FF2B5EF4-FFF2-40B4-BE49-F238E27FC236}">
                <a16:creationId xmlns:a16="http://schemas.microsoft.com/office/drawing/2014/main" id="{6B0134C0-CEBC-1610-F7A2-78B5F0A43559}"/>
              </a:ext>
            </a:extLst>
          </p:cNvPr>
          <p:cNvSpPr>
            <a:spLocks noGrp="1"/>
          </p:cNvSpPr>
          <p:nvPr>
            <p:ph type="dt" sz="half" idx="10"/>
          </p:nvPr>
        </p:nvSpPr>
        <p:spPr/>
        <p:txBody>
          <a:bodyPr/>
          <a:lstStyle/>
          <a:p>
            <a:r>
              <a:rPr lang="en-US" dirty="0"/>
              <a:t>5/13/2025</a:t>
            </a:r>
          </a:p>
        </p:txBody>
      </p:sp>
      <p:sp>
        <p:nvSpPr>
          <p:cNvPr id="5" name="Footer Placeholder 4">
            <a:extLst>
              <a:ext uri="{FF2B5EF4-FFF2-40B4-BE49-F238E27FC236}">
                <a16:creationId xmlns:a16="http://schemas.microsoft.com/office/drawing/2014/main" id="{B6ABA2E5-4508-0CA9-ACC2-EC945398A76F}"/>
              </a:ext>
            </a:extLst>
          </p:cNvPr>
          <p:cNvSpPr>
            <a:spLocks noGrp="1"/>
          </p:cNvSpPr>
          <p:nvPr>
            <p:ph type="ftr" sz="quarter" idx="11"/>
          </p:nvPr>
        </p:nvSpPr>
        <p:spPr/>
        <p:txBody>
          <a:bodyPr/>
          <a:lstStyle/>
          <a:p>
            <a:r>
              <a:rPr lang="en-US"/>
              <a:t>Connecticut Department of Energy &amp; Environmental Protection</a:t>
            </a:r>
            <a:endParaRPr lang="en-US" dirty="0"/>
          </a:p>
        </p:txBody>
      </p:sp>
      <p:sp>
        <p:nvSpPr>
          <p:cNvPr id="8" name="Content Placeholder 7">
            <a:extLst>
              <a:ext uri="{FF2B5EF4-FFF2-40B4-BE49-F238E27FC236}">
                <a16:creationId xmlns:a16="http://schemas.microsoft.com/office/drawing/2014/main" id="{B5BCCA70-109D-08AE-B873-5696B9B3DFF7}"/>
              </a:ext>
            </a:extLst>
          </p:cNvPr>
          <p:cNvSpPr>
            <a:spLocks noGrp="1"/>
          </p:cNvSpPr>
          <p:nvPr>
            <p:ph idx="1"/>
          </p:nvPr>
        </p:nvSpPr>
        <p:spPr>
          <a:xfrm>
            <a:off x="557888" y="1009596"/>
            <a:ext cx="10967847" cy="5327704"/>
          </a:xfrm>
        </p:spPr>
        <p:txBody>
          <a:bodyPr/>
          <a:lstStyle/>
          <a:p>
            <a:r>
              <a:rPr lang="en-US" sz="2800" dirty="0"/>
              <a:t>DEEP is aware that Old Lyme Shores would like to voluntarily upgrade stormwater drainage infrastructure. These costs are generally ineligible for CWF funding participation </a:t>
            </a:r>
            <a:r>
              <a:rPr lang="en-US" sz="2800" u="sng" dirty="0"/>
              <a:t>unless</a:t>
            </a:r>
            <a:r>
              <a:rPr lang="en-US" sz="2800" dirty="0"/>
              <a:t> there is a direct  conflict between a stormwater asset and the proposed sanitary sewer system</a:t>
            </a:r>
            <a:r>
              <a:rPr lang="en-US" sz="2800" b="1" dirty="0"/>
              <a:t>*</a:t>
            </a:r>
            <a:r>
              <a:rPr lang="en-US" sz="2800" dirty="0"/>
              <a:t>. As a result, some CWF funding may exist* for stormwater work in addition to construction cost savings associated with stormwater work occurring along with ground disturbance for sewers.   </a:t>
            </a:r>
          </a:p>
          <a:p>
            <a:endParaRPr lang="en-US" dirty="0"/>
          </a:p>
          <a:p>
            <a:pPr marL="457200" lvl="3" indent="0">
              <a:buNone/>
            </a:pPr>
            <a:r>
              <a:rPr lang="en-US" sz="2400" b="1" dirty="0"/>
              <a:t>*</a:t>
            </a:r>
            <a:r>
              <a:rPr lang="en-US" sz="2400" b="0" dirty="0"/>
              <a:t>If there is a direct conflict between the stormwater system and the proposed sanitary sewer infrastructure, DEEP could finance the cost to modify or relocate the stormwater asset. Considering the magnitude of the sewer construction work (installation of sewer main and lateral stubs within public right of way), it is currently </a:t>
            </a:r>
            <a:r>
              <a:rPr lang="en-US" sz="2400" b="0" u="sng" dirty="0"/>
              <a:t>estimated </a:t>
            </a:r>
            <a:r>
              <a:rPr lang="en-US" sz="2400" b="0" dirty="0"/>
              <a:t>that ~</a:t>
            </a:r>
            <a:r>
              <a:rPr lang="en-US" sz="2400" dirty="0"/>
              <a:t>4</a:t>
            </a:r>
            <a:r>
              <a:rPr lang="en-US" sz="2400" b="0" dirty="0"/>
              <a:t>0-60% of the cost to upgrade the stormwater system could be eligible for CWF financial participation. </a:t>
            </a:r>
          </a:p>
          <a:p>
            <a:endParaRPr lang="en-US" dirty="0"/>
          </a:p>
          <a:p>
            <a:endParaRPr lang="en-US" dirty="0"/>
          </a:p>
        </p:txBody>
      </p:sp>
    </p:spTree>
    <p:extLst>
      <p:ext uri="{BB962C8B-B14F-4D97-AF65-F5344CB8AC3E}">
        <p14:creationId xmlns:p14="http://schemas.microsoft.com/office/powerpoint/2010/main" val="142755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2E98-E1A5-5110-8253-E7A3F7EF1459}"/>
              </a:ext>
            </a:extLst>
          </p:cNvPr>
          <p:cNvSpPr>
            <a:spLocks noGrp="1"/>
          </p:cNvSpPr>
          <p:nvPr>
            <p:ph type="title"/>
          </p:nvPr>
        </p:nvSpPr>
        <p:spPr>
          <a:xfrm>
            <a:off x="614553" y="444156"/>
            <a:ext cx="10962894" cy="622644"/>
          </a:xfrm>
        </p:spPr>
        <p:txBody>
          <a:bodyPr/>
          <a:lstStyle/>
          <a:p>
            <a:pPr algn="ctr"/>
            <a:r>
              <a:rPr lang="en-US" sz="2000" b="1" dirty="0">
                <a:solidFill>
                  <a:schemeClr val="tx1"/>
                </a:solidFill>
              </a:rPr>
              <a:t>Project Costs with additional voluntary stormwater upgrade</a:t>
            </a:r>
            <a:br>
              <a:rPr lang="en-US" sz="3200" b="1" dirty="0">
                <a:solidFill>
                  <a:schemeClr val="tx1"/>
                </a:solidFill>
              </a:rPr>
            </a:br>
            <a:r>
              <a:rPr lang="en-US" sz="1800" b="1" dirty="0">
                <a:solidFill>
                  <a:schemeClr val="tx1"/>
                </a:solidFill>
              </a:rPr>
              <a:t>Illustration of EDU cost</a:t>
            </a:r>
          </a:p>
        </p:txBody>
      </p:sp>
      <p:sp>
        <p:nvSpPr>
          <p:cNvPr id="4" name="Date Placeholder 3">
            <a:extLst>
              <a:ext uri="{FF2B5EF4-FFF2-40B4-BE49-F238E27FC236}">
                <a16:creationId xmlns:a16="http://schemas.microsoft.com/office/drawing/2014/main" id="{8009CECE-D2F3-2778-BEB6-C7DAB547A3C6}"/>
              </a:ext>
            </a:extLst>
          </p:cNvPr>
          <p:cNvSpPr>
            <a:spLocks noGrp="1"/>
          </p:cNvSpPr>
          <p:nvPr>
            <p:ph type="dt" sz="half" idx="10"/>
          </p:nvPr>
        </p:nvSpPr>
        <p:spPr/>
        <p:txBody>
          <a:bodyPr/>
          <a:lstStyle/>
          <a:p>
            <a:r>
              <a:rPr lang="en-US" dirty="0"/>
              <a:t>5/13/2025</a:t>
            </a:r>
          </a:p>
        </p:txBody>
      </p:sp>
      <p:sp>
        <p:nvSpPr>
          <p:cNvPr id="5" name="Footer Placeholder 4">
            <a:extLst>
              <a:ext uri="{FF2B5EF4-FFF2-40B4-BE49-F238E27FC236}">
                <a16:creationId xmlns:a16="http://schemas.microsoft.com/office/drawing/2014/main" id="{B73C0720-0E95-0D3C-EDA4-229ECB6FE6EB}"/>
              </a:ext>
            </a:extLst>
          </p:cNvPr>
          <p:cNvSpPr>
            <a:spLocks noGrp="1"/>
          </p:cNvSpPr>
          <p:nvPr>
            <p:ph type="ftr" sz="quarter" idx="11"/>
          </p:nvPr>
        </p:nvSpPr>
        <p:spPr/>
        <p:txBody>
          <a:bodyPr/>
          <a:lstStyle/>
          <a:p>
            <a:r>
              <a:rPr lang="en-US"/>
              <a:t>Connecticut Department of Energy &amp; Environmental Protection</a:t>
            </a:r>
            <a:endParaRPr lang="en-US" dirty="0"/>
          </a:p>
        </p:txBody>
      </p:sp>
      <p:graphicFrame>
        <p:nvGraphicFramePr>
          <p:cNvPr id="7" name="Object 6">
            <a:extLst>
              <a:ext uri="{FF2B5EF4-FFF2-40B4-BE49-F238E27FC236}">
                <a16:creationId xmlns:a16="http://schemas.microsoft.com/office/drawing/2014/main" id="{AF33CCF1-07D2-251F-EE64-575EC5FD0E66}"/>
              </a:ext>
            </a:extLst>
          </p:cNvPr>
          <p:cNvGraphicFramePr>
            <a:graphicFrameLocks noChangeAspect="1"/>
          </p:cNvGraphicFramePr>
          <p:nvPr>
            <p:extLst>
              <p:ext uri="{D42A27DB-BD31-4B8C-83A1-F6EECF244321}">
                <p14:modId xmlns:p14="http://schemas.microsoft.com/office/powerpoint/2010/main" val="3848660023"/>
              </p:ext>
            </p:extLst>
          </p:nvPr>
        </p:nvGraphicFramePr>
        <p:xfrm>
          <a:off x="221213" y="914400"/>
          <a:ext cx="11569700" cy="5105400"/>
        </p:xfrm>
        <a:graphic>
          <a:graphicData uri="http://schemas.openxmlformats.org/presentationml/2006/ole">
            <mc:AlternateContent xmlns:mc="http://schemas.openxmlformats.org/markup-compatibility/2006">
              <mc:Choice xmlns:v="urn:schemas-microsoft-com:vml" Requires="v">
                <p:oleObj name="Worksheet" r:id="rId2" imgW="8677407" imgH="3829221" progId="Excel.Sheet.12">
                  <p:embed/>
                </p:oleObj>
              </mc:Choice>
              <mc:Fallback>
                <p:oleObj name="Worksheet" r:id="rId2" imgW="8677407" imgH="3829221" progId="Excel.Sheet.12">
                  <p:embed/>
                  <p:pic>
                    <p:nvPicPr>
                      <p:cNvPr id="0" name=""/>
                      <p:cNvPicPr/>
                      <p:nvPr/>
                    </p:nvPicPr>
                    <p:blipFill>
                      <a:blip r:embed="rId3"/>
                      <a:stretch>
                        <a:fillRect/>
                      </a:stretch>
                    </p:blipFill>
                    <p:spPr>
                      <a:xfrm>
                        <a:off x="221213" y="914400"/>
                        <a:ext cx="11569700" cy="5105400"/>
                      </a:xfrm>
                      <a:prstGeom prst="rect">
                        <a:avLst/>
                      </a:prstGeom>
                    </p:spPr>
                  </p:pic>
                </p:oleObj>
              </mc:Fallback>
            </mc:AlternateContent>
          </a:graphicData>
        </a:graphic>
      </p:graphicFrame>
    </p:spTree>
    <p:extLst>
      <p:ext uri="{BB962C8B-B14F-4D97-AF65-F5344CB8AC3E}">
        <p14:creationId xmlns:p14="http://schemas.microsoft.com/office/powerpoint/2010/main" val="61235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C143-2C88-343D-AB38-8056B8866701}"/>
              </a:ext>
            </a:extLst>
          </p:cNvPr>
          <p:cNvSpPr>
            <a:spLocks noGrp="1"/>
          </p:cNvSpPr>
          <p:nvPr>
            <p:ph type="title"/>
          </p:nvPr>
        </p:nvSpPr>
        <p:spPr>
          <a:xfrm>
            <a:off x="2250376" y="533400"/>
            <a:ext cx="7691247" cy="894488"/>
          </a:xfrm>
        </p:spPr>
        <p:txBody>
          <a:bodyPr/>
          <a:lstStyle/>
          <a:p>
            <a:r>
              <a:rPr lang="en-US" dirty="0"/>
              <a:t>Additional cost considerations/savings</a:t>
            </a:r>
          </a:p>
        </p:txBody>
      </p:sp>
      <p:sp>
        <p:nvSpPr>
          <p:cNvPr id="3" name="Content Placeholder 2">
            <a:extLst>
              <a:ext uri="{FF2B5EF4-FFF2-40B4-BE49-F238E27FC236}">
                <a16:creationId xmlns:a16="http://schemas.microsoft.com/office/drawing/2014/main" id="{68661D49-ADEF-93D3-5DBF-154F76DD5156}"/>
              </a:ext>
            </a:extLst>
          </p:cNvPr>
          <p:cNvSpPr>
            <a:spLocks noGrp="1"/>
          </p:cNvSpPr>
          <p:nvPr>
            <p:ph idx="1"/>
          </p:nvPr>
        </p:nvSpPr>
        <p:spPr>
          <a:xfrm>
            <a:off x="914400" y="1422572"/>
            <a:ext cx="10515600" cy="3413760"/>
          </a:xfrm>
        </p:spPr>
        <p:txBody>
          <a:bodyPr/>
          <a:lstStyle/>
          <a:p>
            <a:pPr>
              <a:buFont typeface="Wingdings" panose="05000000000000000000" pitchFamily="2" charset="2"/>
              <a:buChar char="§"/>
            </a:pPr>
            <a:r>
              <a:rPr lang="en-US" dirty="0">
                <a:solidFill>
                  <a:schemeClr val="tx1"/>
                </a:solidFill>
              </a:rPr>
              <a:t>DPH approved alternate well protection measures for sewer designs in areas in proximity of drinking water wells (i.e., this will result in construction costs savings for MBA, Sound View and to a lesser extent in OLSBA).</a:t>
            </a:r>
          </a:p>
          <a:p>
            <a:pPr>
              <a:buFont typeface="Wingdings" panose="05000000000000000000" pitchFamily="2" charset="2"/>
              <a:buChar char="§"/>
            </a:pPr>
            <a:r>
              <a:rPr lang="en-US" dirty="0">
                <a:solidFill>
                  <a:schemeClr val="tx1"/>
                </a:solidFill>
              </a:rPr>
              <a:t>Economies of scale for private service connections. Same contractor can address several connections in one mobilization.</a:t>
            </a:r>
          </a:p>
          <a:p>
            <a:pPr>
              <a:buFont typeface="Wingdings" panose="05000000000000000000" pitchFamily="2" charset="2"/>
              <a:buChar char="§"/>
            </a:pPr>
            <a:r>
              <a:rPr lang="en-US" dirty="0">
                <a:solidFill>
                  <a:schemeClr val="tx1"/>
                </a:solidFill>
              </a:rPr>
              <a:t>CTDOT mill and overlay on Route 156 </a:t>
            </a:r>
          </a:p>
          <a:p>
            <a:pPr>
              <a:buFont typeface="Wingdings" panose="05000000000000000000" pitchFamily="2" charset="2"/>
              <a:buChar char="§"/>
            </a:pPr>
            <a:r>
              <a:rPr lang="en-US" dirty="0">
                <a:solidFill>
                  <a:schemeClr val="tx1"/>
                </a:solidFill>
              </a:rPr>
              <a:t>Installation of sewers will result in property value increases since it will be a permanent solution to the pollution problem and allow greater use of lot areas to meet owner needs</a:t>
            </a:r>
          </a:p>
        </p:txBody>
      </p:sp>
      <p:sp>
        <p:nvSpPr>
          <p:cNvPr id="4" name="Date Placeholder 3">
            <a:extLst>
              <a:ext uri="{FF2B5EF4-FFF2-40B4-BE49-F238E27FC236}">
                <a16:creationId xmlns:a16="http://schemas.microsoft.com/office/drawing/2014/main" id="{D1781A98-9EC9-0778-50DF-A4B08B2E1CA7}"/>
              </a:ext>
            </a:extLst>
          </p:cNvPr>
          <p:cNvSpPr>
            <a:spLocks noGrp="1"/>
          </p:cNvSpPr>
          <p:nvPr>
            <p:ph type="dt" sz="half" idx="10"/>
          </p:nvPr>
        </p:nvSpPr>
        <p:spPr/>
        <p:txBody>
          <a:bodyPr/>
          <a:lstStyle/>
          <a:p>
            <a:fld id="{FDEE75F8-48EB-4839-9E71-8CCEE647FA5C}" type="datetime1">
              <a:rPr lang="en-US" smtClean="0"/>
              <a:t>5/13/2025</a:t>
            </a:fld>
            <a:endParaRPr lang="en-US" dirty="0"/>
          </a:p>
        </p:txBody>
      </p:sp>
      <p:sp>
        <p:nvSpPr>
          <p:cNvPr id="5" name="Footer Placeholder 4">
            <a:extLst>
              <a:ext uri="{FF2B5EF4-FFF2-40B4-BE49-F238E27FC236}">
                <a16:creationId xmlns:a16="http://schemas.microsoft.com/office/drawing/2014/main" id="{B4A5DAD4-1B18-A526-F985-08941DFC2DA0}"/>
              </a:ext>
            </a:extLst>
          </p:cNvPr>
          <p:cNvSpPr>
            <a:spLocks noGrp="1"/>
          </p:cNvSpPr>
          <p:nvPr>
            <p:ph type="ftr" sz="quarter" idx="11"/>
          </p:nvPr>
        </p:nvSpPr>
        <p:spPr/>
        <p:txBody>
          <a:bodyPr/>
          <a:lstStyle/>
          <a:p>
            <a:r>
              <a:rPr lang="en-US"/>
              <a:t>Connecticut Department of Energy &amp; Environmental Protection</a:t>
            </a:r>
            <a:endParaRPr lang="en-US" dirty="0"/>
          </a:p>
        </p:txBody>
      </p:sp>
    </p:spTree>
    <p:extLst>
      <p:ext uri="{BB962C8B-B14F-4D97-AF65-F5344CB8AC3E}">
        <p14:creationId xmlns:p14="http://schemas.microsoft.com/office/powerpoint/2010/main" val="395844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8604-238C-2808-47CD-FC88CE459A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7CD47-B934-A7C0-4713-DF9290560C2F}"/>
              </a:ext>
            </a:extLst>
          </p:cNvPr>
          <p:cNvSpPr>
            <a:spLocks noGrp="1"/>
          </p:cNvSpPr>
          <p:nvPr>
            <p:ph type="title"/>
          </p:nvPr>
        </p:nvSpPr>
        <p:spPr>
          <a:xfrm>
            <a:off x="3962400" y="233272"/>
            <a:ext cx="4267200" cy="894488"/>
          </a:xfrm>
        </p:spPr>
        <p:txBody>
          <a:bodyPr/>
          <a:lstStyle/>
          <a:p>
            <a:r>
              <a:rPr lang="en-US" dirty="0"/>
              <a:t>May 24, 2025 Vote</a:t>
            </a:r>
          </a:p>
        </p:txBody>
      </p:sp>
      <p:sp>
        <p:nvSpPr>
          <p:cNvPr id="3" name="Content Placeholder 2">
            <a:extLst>
              <a:ext uri="{FF2B5EF4-FFF2-40B4-BE49-F238E27FC236}">
                <a16:creationId xmlns:a16="http://schemas.microsoft.com/office/drawing/2014/main" id="{AB3DDB14-4B65-394C-47D9-8CC7131A4D3B}"/>
              </a:ext>
            </a:extLst>
          </p:cNvPr>
          <p:cNvSpPr>
            <a:spLocks noGrp="1"/>
          </p:cNvSpPr>
          <p:nvPr>
            <p:ph idx="1"/>
          </p:nvPr>
        </p:nvSpPr>
        <p:spPr>
          <a:xfrm>
            <a:off x="609600" y="688848"/>
            <a:ext cx="10972800" cy="5254752"/>
          </a:xfrm>
        </p:spPr>
        <p:txBody>
          <a:bodyPr/>
          <a:lstStyle/>
          <a:p>
            <a:pPr marL="0" indent="0">
              <a:buNone/>
            </a:pPr>
            <a:r>
              <a:rPr lang="en-US" sz="2400" u="sng" dirty="0">
                <a:latin typeface="+mn-lt"/>
              </a:rPr>
              <a:t>If Bond Authorization increase is approved:</a:t>
            </a:r>
          </a:p>
          <a:p>
            <a:pPr lvl="1"/>
            <a:r>
              <a:rPr lang="en-US" b="0" dirty="0"/>
              <a:t>Bidding process to identify actual construction costs can be determined.  </a:t>
            </a:r>
          </a:p>
          <a:p>
            <a:pPr lvl="1"/>
            <a:r>
              <a:rPr lang="en-US" b="0" dirty="0"/>
              <a:t>OLSBA portion of the $15M principal forgiveness continues to be available</a:t>
            </a:r>
          </a:p>
          <a:p>
            <a:pPr lvl="1"/>
            <a:r>
              <a:rPr lang="en-US" b="0" dirty="0"/>
              <a:t>Shows continued progress towards compliance with DEEP Order (for the project area and shared project)</a:t>
            </a:r>
          </a:p>
          <a:p>
            <a:pPr lvl="1"/>
            <a:r>
              <a:rPr lang="en-US" b="0" dirty="0"/>
              <a:t>Shows continued commitment to community partners and in-place agreements related to shared sewer infrastructure</a:t>
            </a:r>
          </a:p>
          <a:p>
            <a:pPr lvl="1"/>
            <a:r>
              <a:rPr lang="en-US" b="0" dirty="0"/>
              <a:t>Opportunity to exceed IFO date exists (if needed to align with shared project partners)</a:t>
            </a:r>
          </a:p>
          <a:p>
            <a:pPr marL="128016" lvl="1" indent="0">
              <a:buNone/>
            </a:pPr>
            <a:endParaRPr lang="en-US" b="0" dirty="0"/>
          </a:p>
          <a:p>
            <a:pPr marL="128016" lvl="1" indent="0">
              <a:buNone/>
            </a:pPr>
            <a:r>
              <a:rPr lang="en-US" sz="2400" b="0" u="sng" dirty="0"/>
              <a:t>If Bond Authorization increase is not approved:</a:t>
            </a:r>
          </a:p>
          <a:p>
            <a:pPr lvl="1"/>
            <a:r>
              <a:rPr lang="en-US" b="0" dirty="0"/>
              <a:t>Bidding cannot occur and OLSBA will be unable to show progress towards compliance with the Order and good-faith efforts to make progress on the selected alternative</a:t>
            </a:r>
          </a:p>
          <a:p>
            <a:pPr lvl="1"/>
            <a:r>
              <a:rPr lang="en-US" b="0" dirty="0"/>
              <a:t>DEEP will consider its options to address non-compliance via its enforcement tools.  As presented in earlier slides, DEEP does not re-consider on-site system improvements </a:t>
            </a:r>
          </a:p>
          <a:p>
            <a:pPr lvl="1"/>
            <a:r>
              <a:rPr lang="en-US" b="0" dirty="0"/>
              <a:t>DEEP will re-evaluate allocation of OLSBA’s share of the $15M principal forgiveness</a:t>
            </a:r>
          </a:p>
          <a:p>
            <a:pPr lvl="1"/>
            <a:r>
              <a:rPr lang="en-US" b="0" dirty="0"/>
              <a:t>OLSBA will need to consider impacts due to failure to meet obligations due to various standing agreements among the beach associations and downstream communities (New London).</a:t>
            </a:r>
          </a:p>
          <a:p>
            <a:pPr lvl="1"/>
            <a:endParaRPr lang="en-US" dirty="0"/>
          </a:p>
          <a:p>
            <a:pPr lvl="1"/>
            <a:endParaRPr lang="en-US" dirty="0"/>
          </a:p>
          <a:p>
            <a:pPr lvl="1"/>
            <a:endParaRPr lang="en-US" dirty="0"/>
          </a:p>
          <a:p>
            <a:pPr lvl="1"/>
            <a:endParaRPr lang="en-US" dirty="0"/>
          </a:p>
          <a:p>
            <a:pPr marL="128016" lvl="1" indent="0">
              <a:buNone/>
            </a:pPr>
            <a:endParaRPr lang="en-US" dirty="0"/>
          </a:p>
          <a:p>
            <a:pPr marL="128016" lvl="1" indent="0">
              <a:buNone/>
            </a:pPr>
            <a:endParaRPr lang="en-US" dirty="0"/>
          </a:p>
          <a:p>
            <a:pPr lvl="1"/>
            <a:endParaRPr lang="en-US" dirty="0"/>
          </a:p>
          <a:p>
            <a:endParaRPr lang="en-US" dirty="0"/>
          </a:p>
          <a:p>
            <a:endParaRPr lang="en-US" dirty="0"/>
          </a:p>
        </p:txBody>
      </p:sp>
      <p:sp>
        <p:nvSpPr>
          <p:cNvPr id="4" name="Date Placeholder 3">
            <a:extLst>
              <a:ext uri="{FF2B5EF4-FFF2-40B4-BE49-F238E27FC236}">
                <a16:creationId xmlns:a16="http://schemas.microsoft.com/office/drawing/2014/main" id="{4C62468E-5CD1-23BA-9106-6BFCF2F8B131}"/>
              </a:ext>
            </a:extLst>
          </p:cNvPr>
          <p:cNvSpPr>
            <a:spLocks noGrp="1"/>
          </p:cNvSpPr>
          <p:nvPr>
            <p:ph type="dt" sz="half" idx="10"/>
          </p:nvPr>
        </p:nvSpPr>
        <p:spPr/>
        <p:txBody>
          <a:bodyPr/>
          <a:lstStyle/>
          <a:p>
            <a:fld id="{FDEE75F8-48EB-4839-9E71-8CCEE647FA5C}" type="datetime1">
              <a:rPr lang="en-US" smtClean="0"/>
              <a:t>5/13/2025</a:t>
            </a:fld>
            <a:endParaRPr lang="en-US" dirty="0"/>
          </a:p>
        </p:txBody>
      </p:sp>
      <p:sp>
        <p:nvSpPr>
          <p:cNvPr id="5" name="Footer Placeholder 4">
            <a:extLst>
              <a:ext uri="{FF2B5EF4-FFF2-40B4-BE49-F238E27FC236}">
                <a16:creationId xmlns:a16="http://schemas.microsoft.com/office/drawing/2014/main" id="{B67013BA-1C53-704A-9492-7722E7C16189}"/>
              </a:ext>
            </a:extLst>
          </p:cNvPr>
          <p:cNvSpPr>
            <a:spLocks noGrp="1"/>
          </p:cNvSpPr>
          <p:nvPr>
            <p:ph type="ftr" sz="quarter" idx="11"/>
          </p:nvPr>
        </p:nvSpPr>
        <p:spPr/>
        <p:txBody>
          <a:bodyPr/>
          <a:lstStyle/>
          <a:p>
            <a:r>
              <a:rPr lang="en-US"/>
              <a:t>Connecticut Department of Energy &amp; Environmental Protection</a:t>
            </a:r>
            <a:endParaRPr lang="en-US" dirty="0"/>
          </a:p>
        </p:txBody>
      </p:sp>
    </p:spTree>
    <p:extLst>
      <p:ext uri="{BB962C8B-B14F-4D97-AF65-F5344CB8AC3E}">
        <p14:creationId xmlns:p14="http://schemas.microsoft.com/office/powerpoint/2010/main" val="86400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7174-3647-028C-C58C-82D175638864}"/>
              </a:ext>
            </a:extLst>
          </p:cNvPr>
          <p:cNvSpPr>
            <a:spLocks noGrp="1"/>
          </p:cNvSpPr>
          <p:nvPr>
            <p:ph type="title"/>
          </p:nvPr>
        </p:nvSpPr>
        <p:spPr>
          <a:xfrm>
            <a:off x="4953000" y="3733800"/>
            <a:ext cx="2857552" cy="1123088"/>
          </a:xfrm>
        </p:spPr>
        <p:txBody>
          <a:bodyPr/>
          <a:lstStyle/>
          <a:p>
            <a:r>
              <a:rPr lang="en-US" b="1" dirty="0"/>
              <a:t>Thank you</a:t>
            </a:r>
          </a:p>
        </p:txBody>
      </p:sp>
      <p:sp>
        <p:nvSpPr>
          <p:cNvPr id="4" name="Date Placeholder 3">
            <a:extLst>
              <a:ext uri="{FF2B5EF4-FFF2-40B4-BE49-F238E27FC236}">
                <a16:creationId xmlns:a16="http://schemas.microsoft.com/office/drawing/2014/main" id="{78B05A51-4FFC-7522-BAD4-66AD2EBEA42A}"/>
              </a:ext>
            </a:extLst>
          </p:cNvPr>
          <p:cNvSpPr>
            <a:spLocks noGrp="1"/>
          </p:cNvSpPr>
          <p:nvPr>
            <p:ph type="dt" sz="half" idx="10"/>
          </p:nvPr>
        </p:nvSpPr>
        <p:spPr/>
        <p:txBody>
          <a:bodyPr/>
          <a:lstStyle/>
          <a:p>
            <a:r>
              <a:rPr lang="en-US" dirty="0"/>
              <a:t>5/13/2025</a:t>
            </a:r>
          </a:p>
        </p:txBody>
      </p:sp>
      <p:sp>
        <p:nvSpPr>
          <p:cNvPr id="5" name="Footer Placeholder 4">
            <a:extLst>
              <a:ext uri="{FF2B5EF4-FFF2-40B4-BE49-F238E27FC236}">
                <a16:creationId xmlns:a16="http://schemas.microsoft.com/office/drawing/2014/main" id="{8E542B3D-3F44-9810-211E-EAF4DD3B778B}"/>
              </a:ext>
            </a:extLst>
          </p:cNvPr>
          <p:cNvSpPr>
            <a:spLocks noGrp="1"/>
          </p:cNvSpPr>
          <p:nvPr>
            <p:ph type="ftr" sz="quarter" idx="11"/>
          </p:nvPr>
        </p:nvSpPr>
        <p:spPr/>
        <p:txBody>
          <a:bodyPr/>
          <a:lstStyle/>
          <a:p>
            <a:r>
              <a:rPr lang="en-US"/>
              <a:t>Connecticut Department of Energy &amp; Environmental Protection</a:t>
            </a:r>
            <a:endParaRPr lang="en-US" dirty="0"/>
          </a:p>
        </p:txBody>
      </p:sp>
      <p:pic>
        <p:nvPicPr>
          <p:cNvPr id="3" name="Picture 9" descr="DEEP_Primary_Seal_Full-Color_2000px.jpg">
            <a:extLst>
              <a:ext uri="{FF2B5EF4-FFF2-40B4-BE49-F238E27FC236}">
                <a16:creationId xmlns:a16="http://schemas.microsoft.com/office/drawing/2014/main" id="{D84A29FE-16CC-17DE-EDAC-9A30195EBF2F}"/>
              </a:ext>
            </a:extLst>
          </p:cNvPr>
          <p:cNvPicPr>
            <a:picLocks noChangeAspect="1"/>
          </p:cNvPicPr>
          <p:nvPr/>
        </p:nvPicPr>
        <p:blipFill>
          <a:blip r:embed="rId2"/>
          <a:stretch>
            <a:fillRect/>
          </a:stretch>
        </p:blipFill>
        <p:spPr>
          <a:xfrm>
            <a:off x="5177691" y="1216207"/>
            <a:ext cx="1836617" cy="1807554"/>
          </a:xfrm>
          <a:prstGeom prst="rect">
            <a:avLst/>
          </a:prstGeom>
        </p:spPr>
      </p:pic>
    </p:spTree>
    <p:extLst>
      <p:ext uri="{BB962C8B-B14F-4D97-AF65-F5344CB8AC3E}">
        <p14:creationId xmlns:p14="http://schemas.microsoft.com/office/powerpoint/2010/main" val="312102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7831-1A19-3040-14C0-4A35EF80864C}"/>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6E62B168-A11C-B054-8AFA-D7D477107621}"/>
              </a:ext>
            </a:extLst>
          </p:cNvPr>
          <p:cNvSpPr>
            <a:spLocks noGrp="1"/>
          </p:cNvSpPr>
          <p:nvPr>
            <p:ph idx="1"/>
          </p:nvPr>
        </p:nvSpPr>
        <p:spPr>
          <a:xfrm>
            <a:off x="629322" y="1152956"/>
            <a:ext cx="4490847" cy="5158446"/>
          </a:xfrm>
        </p:spPr>
        <p:txBody>
          <a:bodyPr/>
          <a:lstStyle/>
          <a:p>
            <a:r>
              <a:rPr lang="en-US" sz="2100" dirty="0"/>
              <a:t>- </a:t>
            </a:r>
            <a:r>
              <a:rPr lang="en-US" sz="2100" dirty="0">
                <a:solidFill>
                  <a:schemeClr val="tx1">
                    <a:lumMod val="75000"/>
                  </a:schemeClr>
                </a:solidFill>
              </a:rPr>
              <a:t>Project timeline </a:t>
            </a:r>
          </a:p>
          <a:p>
            <a:r>
              <a:rPr lang="en-US" sz="2100" dirty="0">
                <a:solidFill>
                  <a:schemeClr val="tx1">
                    <a:lumMod val="75000"/>
                  </a:schemeClr>
                </a:solidFill>
              </a:rPr>
              <a:t>- How a septic system works</a:t>
            </a:r>
          </a:p>
          <a:p>
            <a:r>
              <a:rPr lang="en-US" sz="2100" dirty="0">
                <a:solidFill>
                  <a:schemeClr val="tx1">
                    <a:lumMod val="75000"/>
                  </a:schemeClr>
                </a:solidFill>
              </a:rPr>
              <a:t>- Past evaluation of options for Planning</a:t>
            </a:r>
          </a:p>
          <a:p>
            <a:r>
              <a:rPr lang="en-US" sz="2100" dirty="0">
                <a:solidFill>
                  <a:schemeClr val="tx1">
                    <a:lumMod val="75000"/>
                  </a:schemeClr>
                </a:solidFill>
              </a:rPr>
              <a:t>- Order Issuance</a:t>
            </a:r>
          </a:p>
          <a:p>
            <a:r>
              <a:rPr lang="en-US" sz="2100" dirty="0">
                <a:solidFill>
                  <a:schemeClr val="tx1">
                    <a:lumMod val="75000"/>
                  </a:schemeClr>
                </a:solidFill>
              </a:rPr>
              <a:t>- Alternatives evaluated </a:t>
            </a:r>
          </a:p>
          <a:p>
            <a:r>
              <a:rPr lang="en-US" sz="2100" dirty="0">
                <a:solidFill>
                  <a:schemeClr val="tx1">
                    <a:lumMod val="75000"/>
                  </a:schemeClr>
                </a:solidFill>
              </a:rPr>
              <a:t>- Cost estimate for OLSBA</a:t>
            </a:r>
          </a:p>
          <a:p>
            <a:r>
              <a:rPr lang="en-US" sz="2100" dirty="0">
                <a:solidFill>
                  <a:schemeClr val="tx1">
                    <a:lumMod val="75000"/>
                  </a:schemeClr>
                </a:solidFill>
              </a:rPr>
              <a:t>-Additional cost considerations/savings</a:t>
            </a:r>
          </a:p>
          <a:p>
            <a:r>
              <a:rPr lang="en-US" sz="2100" dirty="0">
                <a:solidFill>
                  <a:schemeClr val="tx1">
                    <a:lumMod val="75000"/>
                  </a:schemeClr>
                </a:solidFill>
              </a:rPr>
              <a:t>-May 24, 2025 Vote</a:t>
            </a: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endParaRPr lang="en-US" dirty="0">
              <a:solidFill>
                <a:schemeClr val="tx1">
                  <a:lumMod val="75000"/>
                </a:schemeClr>
              </a:solidFill>
            </a:endParaRPr>
          </a:p>
          <a:p>
            <a:endParaRPr lang="en-US" dirty="0"/>
          </a:p>
        </p:txBody>
      </p:sp>
      <p:sp>
        <p:nvSpPr>
          <p:cNvPr id="4" name="Date Placeholder 3">
            <a:extLst>
              <a:ext uri="{FF2B5EF4-FFF2-40B4-BE49-F238E27FC236}">
                <a16:creationId xmlns:a16="http://schemas.microsoft.com/office/drawing/2014/main" id="{751B3E5E-955C-186A-FA7E-ECEAF52FDC8F}"/>
              </a:ext>
            </a:extLst>
          </p:cNvPr>
          <p:cNvSpPr>
            <a:spLocks noGrp="1"/>
          </p:cNvSpPr>
          <p:nvPr>
            <p:ph type="dt" sz="half" idx="10"/>
          </p:nvPr>
        </p:nvSpPr>
        <p:spPr/>
        <p:txBody>
          <a:bodyPr/>
          <a:lstStyle/>
          <a:p>
            <a:r>
              <a:rPr lang="en-US" dirty="0"/>
              <a:t>5/13/2025</a:t>
            </a:r>
          </a:p>
        </p:txBody>
      </p:sp>
      <p:sp>
        <p:nvSpPr>
          <p:cNvPr id="5" name="Footer Placeholder 4">
            <a:extLst>
              <a:ext uri="{FF2B5EF4-FFF2-40B4-BE49-F238E27FC236}">
                <a16:creationId xmlns:a16="http://schemas.microsoft.com/office/drawing/2014/main" id="{FAACADB5-E695-1619-9F19-6FBF0C16577C}"/>
              </a:ext>
            </a:extLst>
          </p:cNvPr>
          <p:cNvSpPr>
            <a:spLocks noGrp="1"/>
          </p:cNvSpPr>
          <p:nvPr>
            <p:ph type="ftr" sz="quarter" idx="11"/>
          </p:nvPr>
        </p:nvSpPr>
        <p:spPr/>
        <p:txBody>
          <a:bodyPr/>
          <a:lstStyle/>
          <a:p>
            <a:r>
              <a:rPr lang="en-US"/>
              <a:t>Connecticut Department of Energy &amp; Environmental Protection</a:t>
            </a:r>
            <a:endParaRPr lang="en-US" dirty="0"/>
          </a:p>
        </p:txBody>
      </p:sp>
      <p:pic>
        <p:nvPicPr>
          <p:cNvPr id="7" name="Picture 6">
            <a:extLst>
              <a:ext uri="{FF2B5EF4-FFF2-40B4-BE49-F238E27FC236}">
                <a16:creationId xmlns:a16="http://schemas.microsoft.com/office/drawing/2014/main" id="{0B8818B9-3C75-E7AC-568D-EF87859CDDFD}"/>
              </a:ext>
            </a:extLst>
          </p:cNvPr>
          <p:cNvPicPr>
            <a:picLocks noChangeAspect="1"/>
          </p:cNvPicPr>
          <p:nvPr/>
        </p:nvPicPr>
        <p:blipFill>
          <a:blip r:embed="rId3"/>
          <a:stretch>
            <a:fillRect/>
          </a:stretch>
        </p:blipFill>
        <p:spPr>
          <a:xfrm>
            <a:off x="5257800" y="1152956"/>
            <a:ext cx="6695316" cy="4163959"/>
          </a:xfrm>
          <a:prstGeom prst="rect">
            <a:avLst/>
          </a:prstGeom>
        </p:spPr>
      </p:pic>
    </p:spTree>
    <p:extLst>
      <p:ext uri="{BB962C8B-B14F-4D97-AF65-F5344CB8AC3E}">
        <p14:creationId xmlns:p14="http://schemas.microsoft.com/office/powerpoint/2010/main" val="201018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FCCB-C668-E375-745A-4092D4DA792D}"/>
              </a:ext>
            </a:extLst>
          </p:cNvPr>
          <p:cNvSpPr>
            <a:spLocks noGrp="1"/>
          </p:cNvSpPr>
          <p:nvPr>
            <p:ph type="title"/>
          </p:nvPr>
        </p:nvSpPr>
        <p:spPr>
          <a:xfrm>
            <a:off x="2068280" y="419989"/>
            <a:ext cx="9064752" cy="1097915"/>
          </a:xfrm>
        </p:spPr>
        <p:txBody>
          <a:bodyPr/>
          <a:lstStyle/>
          <a:p>
            <a:r>
              <a:rPr lang="en-US" dirty="0"/>
              <a:t>Project timeline</a:t>
            </a:r>
          </a:p>
        </p:txBody>
      </p:sp>
      <p:sp>
        <p:nvSpPr>
          <p:cNvPr id="3" name="Text Placeholder 2">
            <a:extLst>
              <a:ext uri="{FF2B5EF4-FFF2-40B4-BE49-F238E27FC236}">
                <a16:creationId xmlns:a16="http://schemas.microsoft.com/office/drawing/2014/main" id="{A1215DBE-C581-DF12-8B02-1BB4FA99B94C}"/>
              </a:ext>
            </a:extLst>
          </p:cNvPr>
          <p:cNvSpPr>
            <a:spLocks noGrp="1"/>
          </p:cNvSpPr>
          <p:nvPr>
            <p:ph type="body" sz="quarter" idx="13"/>
          </p:nvPr>
        </p:nvSpPr>
        <p:spPr>
          <a:xfrm>
            <a:off x="618745" y="1344676"/>
            <a:ext cx="9064752" cy="511175"/>
          </a:xfrm>
        </p:spPr>
        <p:txBody>
          <a:bodyPr/>
          <a:lstStyle/>
          <a:p>
            <a:r>
              <a:rPr lang="en-US" dirty="0"/>
              <a:t>At-a-glance</a:t>
            </a:r>
          </a:p>
        </p:txBody>
      </p:sp>
      <p:sp>
        <p:nvSpPr>
          <p:cNvPr id="5" name="Text Placeholder 4">
            <a:extLst>
              <a:ext uri="{FF2B5EF4-FFF2-40B4-BE49-F238E27FC236}">
                <a16:creationId xmlns:a16="http://schemas.microsoft.com/office/drawing/2014/main" id="{8AF51EFE-C206-4E9F-1ECA-69B8E804771B}"/>
              </a:ext>
            </a:extLst>
          </p:cNvPr>
          <p:cNvSpPr>
            <a:spLocks noGrp="1"/>
          </p:cNvSpPr>
          <p:nvPr>
            <p:ph type="body" sz="quarter" idx="15"/>
          </p:nvPr>
        </p:nvSpPr>
        <p:spPr>
          <a:xfrm>
            <a:off x="760207" y="2743867"/>
            <a:ext cx="1996440" cy="381190"/>
          </a:xfrm>
        </p:spPr>
        <p:txBody>
          <a:bodyPr/>
          <a:lstStyle/>
          <a:p>
            <a:r>
              <a:rPr lang="en-US" sz="1800" dirty="0"/>
              <a:t>Planning</a:t>
            </a:r>
          </a:p>
        </p:txBody>
      </p:sp>
      <p:sp>
        <p:nvSpPr>
          <p:cNvPr id="10" name="Text Placeholder 9">
            <a:extLst>
              <a:ext uri="{FF2B5EF4-FFF2-40B4-BE49-F238E27FC236}">
                <a16:creationId xmlns:a16="http://schemas.microsoft.com/office/drawing/2014/main" id="{704798AF-C115-FD01-660C-FACB9324AE67}"/>
              </a:ext>
            </a:extLst>
          </p:cNvPr>
          <p:cNvSpPr>
            <a:spLocks noGrp="1"/>
          </p:cNvSpPr>
          <p:nvPr>
            <p:ph type="body" sz="quarter" idx="20"/>
          </p:nvPr>
        </p:nvSpPr>
        <p:spPr>
          <a:xfrm>
            <a:off x="652631" y="3247532"/>
            <a:ext cx="1996440" cy="778652"/>
          </a:xfrm>
        </p:spPr>
        <p:txBody>
          <a:bodyPr/>
          <a:lstStyle/>
          <a:p>
            <a:r>
              <a:rPr lang="en-US" sz="1500" dirty="0"/>
              <a:t>OLSBA 2012</a:t>
            </a:r>
          </a:p>
          <a:p>
            <a:r>
              <a:rPr lang="en-US" sz="1500" dirty="0"/>
              <a:t>OCBCA 2012</a:t>
            </a:r>
          </a:p>
          <a:p>
            <a:r>
              <a:rPr lang="en-US" sz="1500" dirty="0"/>
              <a:t>MBA 2013</a:t>
            </a:r>
          </a:p>
          <a:p>
            <a:r>
              <a:rPr lang="en-US" sz="1500" dirty="0"/>
              <a:t>Town 2015</a:t>
            </a:r>
          </a:p>
        </p:txBody>
      </p:sp>
      <p:sp>
        <p:nvSpPr>
          <p:cNvPr id="6" name="Text Placeholder 5">
            <a:extLst>
              <a:ext uri="{FF2B5EF4-FFF2-40B4-BE49-F238E27FC236}">
                <a16:creationId xmlns:a16="http://schemas.microsoft.com/office/drawing/2014/main" id="{D392FED6-AAD8-5F8E-79B4-DF24A782374A}"/>
              </a:ext>
            </a:extLst>
          </p:cNvPr>
          <p:cNvSpPr>
            <a:spLocks noGrp="1"/>
          </p:cNvSpPr>
          <p:nvPr>
            <p:ph type="body" sz="quarter" idx="16"/>
          </p:nvPr>
        </p:nvSpPr>
        <p:spPr>
          <a:xfrm>
            <a:off x="2948671" y="2743867"/>
            <a:ext cx="2188464" cy="381190"/>
          </a:xfrm>
        </p:spPr>
        <p:txBody>
          <a:bodyPr/>
          <a:lstStyle/>
          <a:p>
            <a:r>
              <a:rPr lang="en-US" sz="1800" dirty="0"/>
              <a:t>Env. Review</a:t>
            </a:r>
          </a:p>
        </p:txBody>
      </p:sp>
      <p:sp>
        <p:nvSpPr>
          <p:cNvPr id="11" name="Text Placeholder 10">
            <a:extLst>
              <a:ext uri="{FF2B5EF4-FFF2-40B4-BE49-F238E27FC236}">
                <a16:creationId xmlns:a16="http://schemas.microsoft.com/office/drawing/2014/main" id="{743309AC-45B9-55D7-27D2-36A3565F37F2}"/>
              </a:ext>
            </a:extLst>
          </p:cNvPr>
          <p:cNvSpPr>
            <a:spLocks noGrp="1"/>
          </p:cNvSpPr>
          <p:nvPr>
            <p:ph type="body" sz="quarter" idx="21"/>
          </p:nvPr>
        </p:nvSpPr>
        <p:spPr>
          <a:xfrm>
            <a:off x="2890221" y="3247532"/>
            <a:ext cx="1996440" cy="778652"/>
          </a:xfrm>
        </p:spPr>
        <p:txBody>
          <a:bodyPr/>
          <a:lstStyle/>
          <a:p>
            <a:r>
              <a:rPr lang="en-US" sz="1500" dirty="0"/>
              <a:t>OLSBA, OCBCA and MBA 2016</a:t>
            </a:r>
          </a:p>
          <a:p>
            <a:r>
              <a:rPr lang="en-US" sz="1500" dirty="0"/>
              <a:t>Town 2018</a:t>
            </a:r>
          </a:p>
        </p:txBody>
      </p:sp>
      <p:sp>
        <p:nvSpPr>
          <p:cNvPr id="7" name="Text Placeholder 6">
            <a:extLst>
              <a:ext uri="{FF2B5EF4-FFF2-40B4-BE49-F238E27FC236}">
                <a16:creationId xmlns:a16="http://schemas.microsoft.com/office/drawing/2014/main" id="{8C718A59-7FF0-150D-65DA-7E2BCFAC70CD}"/>
              </a:ext>
            </a:extLst>
          </p:cNvPr>
          <p:cNvSpPr>
            <a:spLocks noGrp="1"/>
          </p:cNvSpPr>
          <p:nvPr>
            <p:ph type="body" sz="quarter" idx="17"/>
          </p:nvPr>
        </p:nvSpPr>
        <p:spPr>
          <a:xfrm>
            <a:off x="5087114" y="2704604"/>
            <a:ext cx="1996440" cy="381190"/>
          </a:xfrm>
        </p:spPr>
        <p:txBody>
          <a:bodyPr/>
          <a:lstStyle/>
          <a:p>
            <a:r>
              <a:rPr lang="en-US" sz="1800" dirty="0"/>
              <a:t>IMA/CSA</a:t>
            </a:r>
          </a:p>
        </p:txBody>
      </p:sp>
      <p:sp>
        <p:nvSpPr>
          <p:cNvPr id="12" name="Text Placeholder 11">
            <a:extLst>
              <a:ext uri="{FF2B5EF4-FFF2-40B4-BE49-F238E27FC236}">
                <a16:creationId xmlns:a16="http://schemas.microsoft.com/office/drawing/2014/main" id="{8AD98222-E384-9A18-1F02-89CAC7CC3BB8}"/>
              </a:ext>
            </a:extLst>
          </p:cNvPr>
          <p:cNvSpPr>
            <a:spLocks noGrp="1"/>
          </p:cNvSpPr>
          <p:nvPr>
            <p:ph type="body" sz="quarter" idx="22"/>
          </p:nvPr>
        </p:nvSpPr>
        <p:spPr>
          <a:xfrm>
            <a:off x="5062370" y="3259567"/>
            <a:ext cx="1996440" cy="778652"/>
          </a:xfrm>
        </p:spPr>
        <p:txBody>
          <a:bodyPr/>
          <a:lstStyle/>
          <a:p>
            <a:r>
              <a:rPr lang="en-US" sz="1500" dirty="0"/>
              <a:t>Cost Sharing agreement 2016</a:t>
            </a:r>
          </a:p>
          <a:p>
            <a:r>
              <a:rPr lang="en-US" sz="1500" dirty="0"/>
              <a:t> Intermunicipal</a:t>
            </a:r>
          </a:p>
          <a:p>
            <a:r>
              <a:rPr lang="en-US" sz="1500" dirty="0"/>
              <a:t>Agreement</a:t>
            </a:r>
          </a:p>
          <a:p>
            <a:r>
              <a:rPr lang="en-US" sz="1500" dirty="0"/>
              <a:t>2018/2024</a:t>
            </a:r>
          </a:p>
        </p:txBody>
      </p:sp>
      <p:sp>
        <p:nvSpPr>
          <p:cNvPr id="8" name="Text Placeholder 7">
            <a:extLst>
              <a:ext uri="{FF2B5EF4-FFF2-40B4-BE49-F238E27FC236}">
                <a16:creationId xmlns:a16="http://schemas.microsoft.com/office/drawing/2014/main" id="{1A668396-55B1-62F2-1540-284A767D707A}"/>
              </a:ext>
            </a:extLst>
          </p:cNvPr>
          <p:cNvSpPr>
            <a:spLocks noGrp="1"/>
          </p:cNvSpPr>
          <p:nvPr>
            <p:ph type="body" sz="quarter" idx="18"/>
          </p:nvPr>
        </p:nvSpPr>
        <p:spPr>
          <a:xfrm>
            <a:off x="7171229" y="2743867"/>
            <a:ext cx="2444496" cy="381190"/>
          </a:xfrm>
        </p:spPr>
        <p:txBody>
          <a:bodyPr/>
          <a:lstStyle/>
          <a:p>
            <a:r>
              <a:rPr lang="en-US" sz="1800" dirty="0"/>
              <a:t>Consent order</a:t>
            </a:r>
          </a:p>
        </p:txBody>
      </p:sp>
      <p:sp>
        <p:nvSpPr>
          <p:cNvPr id="13" name="Text Placeholder 12">
            <a:extLst>
              <a:ext uri="{FF2B5EF4-FFF2-40B4-BE49-F238E27FC236}">
                <a16:creationId xmlns:a16="http://schemas.microsoft.com/office/drawing/2014/main" id="{7A796CA2-AD43-6CE8-757E-437D60714D2F}"/>
              </a:ext>
            </a:extLst>
          </p:cNvPr>
          <p:cNvSpPr>
            <a:spLocks noGrp="1"/>
          </p:cNvSpPr>
          <p:nvPr>
            <p:ph type="body" sz="quarter" idx="23"/>
          </p:nvPr>
        </p:nvSpPr>
        <p:spPr>
          <a:xfrm>
            <a:off x="7234519" y="3259567"/>
            <a:ext cx="1996440" cy="778652"/>
          </a:xfrm>
        </p:spPr>
        <p:txBody>
          <a:bodyPr/>
          <a:lstStyle/>
          <a:p>
            <a:r>
              <a:rPr lang="en-US" sz="1500" dirty="0"/>
              <a:t>OLSBA, OCBCA and MBA </a:t>
            </a:r>
          </a:p>
          <a:p>
            <a:r>
              <a:rPr lang="en-US" sz="1500" dirty="0"/>
              <a:t>2018</a:t>
            </a:r>
          </a:p>
        </p:txBody>
      </p:sp>
      <p:sp>
        <p:nvSpPr>
          <p:cNvPr id="9" name="Text Placeholder 8">
            <a:extLst>
              <a:ext uri="{FF2B5EF4-FFF2-40B4-BE49-F238E27FC236}">
                <a16:creationId xmlns:a16="http://schemas.microsoft.com/office/drawing/2014/main" id="{0443785B-1A6D-E1D6-6E52-FE4E67D01D2F}"/>
              </a:ext>
            </a:extLst>
          </p:cNvPr>
          <p:cNvSpPr>
            <a:spLocks noGrp="1"/>
          </p:cNvSpPr>
          <p:nvPr>
            <p:ph type="body" sz="quarter" idx="19"/>
          </p:nvPr>
        </p:nvSpPr>
        <p:spPr>
          <a:xfrm>
            <a:off x="9615725" y="2686250"/>
            <a:ext cx="1996440" cy="381190"/>
          </a:xfrm>
        </p:spPr>
        <p:txBody>
          <a:bodyPr/>
          <a:lstStyle/>
          <a:p>
            <a:r>
              <a:rPr lang="en-US" sz="1800" dirty="0"/>
              <a:t>Design</a:t>
            </a:r>
            <a:r>
              <a:rPr lang="en-US" dirty="0"/>
              <a:t> 	</a:t>
            </a:r>
          </a:p>
        </p:txBody>
      </p:sp>
      <p:sp>
        <p:nvSpPr>
          <p:cNvPr id="14" name="Text Placeholder 13">
            <a:extLst>
              <a:ext uri="{FF2B5EF4-FFF2-40B4-BE49-F238E27FC236}">
                <a16:creationId xmlns:a16="http://schemas.microsoft.com/office/drawing/2014/main" id="{74478444-AE6E-47B8-62DC-D7A1402293D6}"/>
              </a:ext>
            </a:extLst>
          </p:cNvPr>
          <p:cNvSpPr>
            <a:spLocks noGrp="1"/>
          </p:cNvSpPr>
          <p:nvPr>
            <p:ph type="body" sz="quarter" idx="24"/>
          </p:nvPr>
        </p:nvSpPr>
        <p:spPr>
          <a:xfrm>
            <a:off x="9507070" y="3266855"/>
            <a:ext cx="1996440" cy="778652"/>
          </a:xfrm>
        </p:spPr>
        <p:txBody>
          <a:bodyPr/>
          <a:lstStyle/>
          <a:p>
            <a:r>
              <a:rPr lang="en-US" sz="1500" dirty="0"/>
              <a:t>Bid # 1 2021</a:t>
            </a:r>
          </a:p>
          <a:p>
            <a:r>
              <a:rPr lang="en-US" sz="1500" dirty="0"/>
              <a:t>Bid # 2 2025 (Except OLSBA, MBA-no bids)</a:t>
            </a:r>
          </a:p>
        </p:txBody>
      </p:sp>
      <p:sp>
        <p:nvSpPr>
          <p:cNvPr id="465" name="Slide Number Placeholder 464">
            <a:extLst>
              <a:ext uri="{FF2B5EF4-FFF2-40B4-BE49-F238E27FC236}">
                <a16:creationId xmlns:a16="http://schemas.microsoft.com/office/drawing/2014/main" id="{F449235B-77DE-3ADB-9E4E-186CD7770E1D}"/>
              </a:ext>
            </a:extLst>
          </p:cNvPr>
          <p:cNvSpPr>
            <a:spLocks noGrp="1"/>
          </p:cNvSpPr>
          <p:nvPr>
            <p:ph type="sldNum" sz="quarter" idx="12"/>
          </p:nvPr>
        </p:nvSpPr>
        <p:spPr>
          <a:xfrm>
            <a:off x="8738616" y="607288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venir Next LT Pro "/>
              </a:rPr>
              <a:t>5/13/2025</a:t>
            </a:r>
            <a:endParaRPr kumimoji="0" lang="en-US" sz="1000" b="0" i="0" u="none" strike="noStrike" kern="1200" cap="none" spc="0" normalizeH="0" baseline="0" noProof="0" dirty="0">
              <a:ln>
                <a:noFill/>
              </a:ln>
              <a:solidFill>
                <a:srgbClr val="FFFFFF"/>
              </a:solidFill>
              <a:effectLst/>
              <a:uLnTx/>
              <a:uFillTx/>
              <a:latin typeface="Avenir Next LT Pro "/>
              <a:ea typeface="+mn-ea"/>
              <a:cs typeface="+mn-cs"/>
            </a:endParaRPr>
          </a:p>
        </p:txBody>
      </p:sp>
      <p:cxnSp>
        <p:nvCxnSpPr>
          <p:cNvPr id="30" name="Straight Connector 29">
            <a:extLst>
              <a:ext uri="{FF2B5EF4-FFF2-40B4-BE49-F238E27FC236}">
                <a16:creationId xmlns:a16="http://schemas.microsoft.com/office/drawing/2014/main" id="{26819713-90D5-D6DB-A09C-7E98B2CAD7E5}"/>
              </a:ext>
              <a:ext uri="{C183D7F6-B498-43B3-948B-1728B52AA6E4}">
                <adec:decorative xmlns:adec="http://schemas.microsoft.com/office/drawing/2017/decorative" val="1"/>
              </a:ext>
            </a:extLst>
          </p:cNvPr>
          <p:cNvCxnSpPr>
            <a:cxnSpLocks/>
          </p:cNvCxnSpPr>
          <p:nvPr/>
        </p:nvCxnSpPr>
        <p:spPr>
          <a:xfrm>
            <a:off x="2199568" y="1475740"/>
            <a:ext cx="3291058" cy="0"/>
          </a:xfrm>
          <a:prstGeom prst="line">
            <a:avLst/>
          </a:prstGeom>
          <a:ln w="28575">
            <a:gradFill>
              <a:gsLst>
                <a:gs pos="0">
                  <a:schemeClr val="accent1">
                    <a:lumMod val="60000"/>
                    <a:lumOff val="40000"/>
                  </a:schemeClr>
                </a:gs>
                <a:gs pos="100000">
                  <a:schemeClr val="accent2">
                    <a:lumMod val="60000"/>
                    <a:lumOff val="40000"/>
                  </a:schemeClr>
                </a:gs>
              </a:gsLst>
              <a:lin ang="2160000" scaled="0"/>
            </a:gradFill>
          </a:ln>
        </p:spPr>
        <p:style>
          <a:lnRef idx="1">
            <a:schemeClr val="accent1"/>
          </a:lnRef>
          <a:fillRef idx="0">
            <a:schemeClr val="accent1"/>
          </a:fillRef>
          <a:effectRef idx="0">
            <a:schemeClr val="accent1"/>
          </a:effectRef>
          <a:fontRef idx="minor">
            <a:schemeClr val="tx1"/>
          </a:fontRef>
        </p:style>
      </p:cxnSp>
      <p:pic>
        <p:nvPicPr>
          <p:cNvPr id="476" name="Graphic 475" descr="Calculator with solid fill">
            <a:extLst>
              <a:ext uri="{FF2B5EF4-FFF2-40B4-BE49-F238E27FC236}">
                <a16:creationId xmlns:a16="http://schemas.microsoft.com/office/drawing/2014/main" id="{F9414AE8-4651-31B6-5AD0-68EFD67C8E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1843" y="4430358"/>
            <a:ext cx="609600" cy="609600"/>
          </a:xfrm>
          <a:prstGeom prst="rect">
            <a:avLst/>
          </a:prstGeom>
        </p:spPr>
      </p:pic>
      <p:pic>
        <p:nvPicPr>
          <p:cNvPr id="224" name="Picture Placeholder 223" descr="Meeting with solid fill">
            <a:extLst>
              <a:ext uri="{FF2B5EF4-FFF2-40B4-BE49-F238E27FC236}">
                <a16:creationId xmlns:a16="http://schemas.microsoft.com/office/drawing/2014/main" id="{E7160DCA-943D-8462-AAAE-662CADB3DCC7}"/>
              </a:ext>
            </a:extLst>
          </p:cNvPr>
          <p:cNvPicPr>
            <a:picLocks noGrp="1" noChangeAspect="1"/>
          </p:cNvPicPr>
          <p:nvPr>
            <p:ph type="pic" sz="quarter" idx="14"/>
          </p:nvPr>
        </p:nvPicPr>
        <p:blipFill>
          <a:blip r:embed="rId5">
            <a:extLst>
              <a:ext uri="{96DAC541-7B7A-43D3-8B79-37D633B846F1}">
                <asvg:svgBlip xmlns:asvg="http://schemas.microsoft.com/office/drawing/2016/SVG/main" r:embed="rId6"/>
              </a:ext>
            </a:extLst>
          </a:blip>
          <a:srcRect t="96" b="96"/>
          <a:stretch>
            <a:fillRect/>
          </a:stretch>
        </p:blipFill>
        <p:spPr>
          <a:xfrm>
            <a:off x="6115733" y="4415709"/>
            <a:ext cx="609602" cy="609602"/>
          </a:xfrm>
        </p:spPr>
      </p:pic>
      <p:pic>
        <p:nvPicPr>
          <p:cNvPr id="226" name="Graphic 225" descr="Fish outline">
            <a:extLst>
              <a:ext uri="{FF2B5EF4-FFF2-40B4-BE49-F238E27FC236}">
                <a16:creationId xmlns:a16="http://schemas.microsoft.com/office/drawing/2014/main" id="{7846CC99-2F8D-35C1-DDAB-C70C8080C6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22196" y="4427365"/>
            <a:ext cx="609601" cy="609601"/>
          </a:xfrm>
          <a:prstGeom prst="rect">
            <a:avLst/>
          </a:prstGeom>
        </p:spPr>
      </p:pic>
      <p:pic>
        <p:nvPicPr>
          <p:cNvPr id="228" name="Graphic 227" descr="Contract outline">
            <a:extLst>
              <a:ext uri="{FF2B5EF4-FFF2-40B4-BE49-F238E27FC236}">
                <a16:creationId xmlns:a16="http://schemas.microsoft.com/office/drawing/2014/main" id="{620C31F4-92E7-CBDA-4D10-1D5C666572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09271" y="4427365"/>
            <a:ext cx="609603" cy="609603"/>
          </a:xfrm>
          <a:prstGeom prst="rect">
            <a:avLst/>
          </a:prstGeom>
        </p:spPr>
      </p:pic>
      <p:pic>
        <p:nvPicPr>
          <p:cNvPr id="230" name="Graphic 229" descr="Blueprint with solid fill">
            <a:extLst>
              <a:ext uri="{FF2B5EF4-FFF2-40B4-BE49-F238E27FC236}">
                <a16:creationId xmlns:a16="http://schemas.microsoft.com/office/drawing/2014/main" id="{4E84CE3A-FD3B-C250-E04F-64B2D52A7B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23428" y="4419600"/>
            <a:ext cx="609604" cy="609604"/>
          </a:xfrm>
          <a:prstGeom prst="rect">
            <a:avLst/>
          </a:prstGeom>
        </p:spPr>
      </p:pic>
      <p:pic>
        <p:nvPicPr>
          <p:cNvPr id="232" name="Graphic 231" descr="Building Brick Wall outline">
            <a:extLst>
              <a:ext uri="{FF2B5EF4-FFF2-40B4-BE49-F238E27FC236}">
                <a16:creationId xmlns:a16="http://schemas.microsoft.com/office/drawing/2014/main" id="{1D13FC09-7CC5-6B21-7B6D-952753B291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08332" y="561340"/>
            <a:ext cx="914400" cy="914400"/>
          </a:xfrm>
          <a:prstGeom prst="rect">
            <a:avLst/>
          </a:prstGeom>
        </p:spPr>
      </p:pic>
    </p:spTree>
    <p:extLst>
      <p:ext uri="{BB962C8B-B14F-4D97-AF65-F5344CB8AC3E}">
        <p14:creationId xmlns:p14="http://schemas.microsoft.com/office/powerpoint/2010/main" val="200473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Content Placeholder 17">
            <a:extLst>
              <a:ext uri="{FF2B5EF4-FFF2-40B4-BE49-F238E27FC236}">
                <a16:creationId xmlns:a16="http://schemas.microsoft.com/office/drawing/2014/main" id="{D787CC7C-31BA-9314-161B-DFC6ACBDF553}"/>
              </a:ext>
            </a:extLst>
          </p:cNvPr>
          <p:cNvPicPr>
            <a:picLocks noGrp="1" noChangeAspect="1"/>
          </p:cNvPicPr>
          <p:nvPr>
            <p:ph idx="1"/>
          </p:nvPr>
        </p:nvPicPr>
        <p:blipFill>
          <a:blip r:embed="rId3"/>
          <a:stretch>
            <a:fillRect/>
          </a:stretch>
        </p:blipFill>
        <p:spPr>
          <a:xfrm>
            <a:off x="1319398" y="1695338"/>
            <a:ext cx="10131988" cy="5074024"/>
          </a:xfrm>
        </p:spPr>
      </p:pic>
      <p:sp>
        <p:nvSpPr>
          <p:cNvPr id="19" name="Content Placeholder 2">
            <a:extLst>
              <a:ext uri="{FF2B5EF4-FFF2-40B4-BE49-F238E27FC236}">
                <a16:creationId xmlns:a16="http://schemas.microsoft.com/office/drawing/2014/main" id="{16386123-26AF-AB31-C55E-E346BBF47D8A}"/>
              </a:ext>
            </a:extLst>
          </p:cNvPr>
          <p:cNvSpPr txBox="1">
            <a:spLocks/>
          </p:cNvSpPr>
          <p:nvPr/>
        </p:nvSpPr>
        <p:spPr>
          <a:xfrm>
            <a:off x="844121" y="722261"/>
            <a:ext cx="3353697" cy="1545055"/>
          </a:xfrm>
          <a:prstGeom prst="rect">
            <a:avLst/>
          </a:prstGeom>
          <a:ln>
            <a:noFill/>
          </a:ln>
        </p:spPr>
        <p:txBody>
          <a:bodyPr vert="horz" lIns="0" tIns="0" rIns="0" bIns="0" rtlCol="0">
            <a:normAutofit fontScale="4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lumMod val="75000"/>
                    <a:lumOff val="25000"/>
                  </a:schemeClr>
                </a:solidFill>
                <a:latin typeface="+mj-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b="1" kern="1200">
                <a:solidFill>
                  <a:schemeClr val="tx1">
                    <a:lumMod val="75000"/>
                    <a:lumOff val="25000"/>
                  </a:schemeClr>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lumMod val="75000"/>
                    <a:lumOff val="25000"/>
                  </a:schemeClr>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lumMod val="75000"/>
                    <a:lumOff val="25000"/>
                  </a:schemeClr>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000" kern="1200">
                <a:solidFill>
                  <a:schemeClr val="tx1">
                    <a:lumMod val="75000"/>
                    <a:lumOff val="25000"/>
                  </a:schemeClr>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defTabSz="457200">
              <a:buNone/>
            </a:pPr>
            <a:endParaRPr lang="en-US" sz="2900" dirty="0">
              <a:solidFill>
                <a:schemeClr val="tx1"/>
              </a:solidFill>
              <a:latin typeface="Calibri" panose="020F0502020204030204" pitchFamily="34" charset="0"/>
              <a:cs typeface="Calibri" panose="020F0502020204030204" pitchFamily="34" charset="0"/>
            </a:endParaRPr>
          </a:p>
          <a:p>
            <a:pPr marL="0" indent="0" defTabSz="457200">
              <a:buNone/>
            </a:pPr>
            <a:r>
              <a:rPr lang="en-US" sz="3500" b="1" dirty="0">
                <a:solidFill>
                  <a:schemeClr val="tx1"/>
                </a:solidFill>
                <a:latin typeface="Calibri" panose="020F0502020204030204" pitchFamily="34" charset="0"/>
                <a:cs typeface="Calibri" panose="020F0502020204030204" pitchFamily="34" charset="0"/>
              </a:rPr>
              <a:t>The Public Health Code defines the minimum criteria for a subsurface sewage disposal system (septic system) which will protect public health and the environment.</a:t>
            </a:r>
            <a:endParaRPr lang="en-US" dirty="0">
              <a:solidFill>
                <a:schemeClr val="tx1"/>
              </a:solidFill>
            </a:endParaRPr>
          </a:p>
        </p:txBody>
      </p:sp>
      <p:sp>
        <p:nvSpPr>
          <p:cNvPr id="3" name="TextBox 2">
            <a:extLst>
              <a:ext uri="{FF2B5EF4-FFF2-40B4-BE49-F238E27FC236}">
                <a16:creationId xmlns:a16="http://schemas.microsoft.com/office/drawing/2014/main" id="{80BD1380-6E79-C598-5BB6-E0DF5C70F233}"/>
              </a:ext>
            </a:extLst>
          </p:cNvPr>
          <p:cNvSpPr txBox="1"/>
          <p:nvPr/>
        </p:nvSpPr>
        <p:spPr>
          <a:xfrm>
            <a:off x="4776602" y="882321"/>
            <a:ext cx="6096000" cy="1384995"/>
          </a:xfrm>
          <a:prstGeom prst="rect">
            <a:avLst/>
          </a:prstGeom>
          <a:noFill/>
        </p:spPr>
        <p:txBody>
          <a:bodyPr wrap="square">
            <a:spAutoFit/>
          </a:bodyPr>
          <a:lstStyle/>
          <a:p>
            <a:pPr marL="0" indent="0" defTabSz="457200">
              <a:buNone/>
            </a:pPr>
            <a:r>
              <a:rPr lang="en-US" sz="1400" b="1" dirty="0">
                <a:latin typeface="Calibri" panose="020F0502020204030204" pitchFamily="34" charset="0"/>
              </a:rPr>
              <a:t>Septic systems needs adequate vertical and horizontal separation to properly renovate wastewater.  </a:t>
            </a:r>
          </a:p>
          <a:p>
            <a:pPr marL="0" indent="0" defTabSz="457200">
              <a:buNone/>
            </a:pPr>
            <a:endParaRPr lang="en-US" sz="1400" b="1" dirty="0">
              <a:latin typeface="Calibri" panose="020F0502020204030204" pitchFamily="34" charset="0"/>
            </a:endParaRPr>
          </a:p>
          <a:p>
            <a:r>
              <a:rPr lang="en-US" sz="1400" b="1" dirty="0">
                <a:latin typeface="Calibri" panose="020F0502020204030204" pitchFamily="34" charset="0"/>
              </a:rPr>
              <a:t>Typical septic systems do </a:t>
            </a:r>
            <a:r>
              <a:rPr lang="en-US" sz="1400" b="1" u="sng" dirty="0">
                <a:latin typeface="Calibri" panose="020F0502020204030204" pitchFamily="34" charset="0"/>
              </a:rPr>
              <a:t>not</a:t>
            </a:r>
            <a:r>
              <a:rPr lang="en-US" sz="1400" b="1" dirty="0">
                <a:latin typeface="Calibri" panose="020F0502020204030204" pitchFamily="34" charset="0"/>
              </a:rPr>
              <a:t> provide significant treatment for nutrients like nitrogen.  </a:t>
            </a:r>
            <a:r>
              <a:rPr lang="en-US" sz="1400" b="1" dirty="0" err="1">
                <a:latin typeface="Calibri" panose="020F0502020204030204" pitchFamily="34" charset="0"/>
              </a:rPr>
              <a:t>Sewering</a:t>
            </a:r>
            <a:r>
              <a:rPr lang="en-US" sz="1400" b="1" dirty="0">
                <a:latin typeface="Calibri" panose="020F0502020204030204" pitchFamily="34" charset="0"/>
              </a:rPr>
              <a:t> and onsite advanced treatment units (which require constant O&amp;M) would reduce nitrogen.</a:t>
            </a:r>
          </a:p>
        </p:txBody>
      </p:sp>
      <p:sp>
        <p:nvSpPr>
          <p:cNvPr id="4" name="TextBox 3">
            <a:extLst>
              <a:ext uri="{FF2B5EF4-FFF2-40B4-BE49-F238E27FC236}">
                <a16:creationId xmlns:a16="http://schemas.microsoft.com/office/drawing/2014/main" id="{22E2AD83-1A97-22C5-7D91-9C6599BB1434}"/>
              </a:ext>
            </a:extLst>
          </p:cNvPr>
          <p:cNvSpPr txBox="1"/>
          <p:nvPr/>
        </p:nvSpPr>
        <p:spPr>
          <a:xfrm>
            <a:off x="844121" y="204842"/>
            <a:ext cx="6094206" cy="430887"/>
          </a:xfrm>
          <a:prstGeom prst="rect">
            <a:avLst/>
          </a:prstGeom>
          <a:noFill/>
        </p:spPr>
        <p:txBody>
          <a:bodyPr wrap="square">
            <a:spAutoFit/>
          </a:bodyPr>
          <a:lstStyle/>
          <a:p>
            <a:r>
              <a:rPr lang="en-US" sz="2200" b="1" dirty="0">
                <a:solidFill>
                  <a:schemeClr val="tx1">
                    <a:lumMod val="75000"/>
                  </a:schemeClr>
                </a:solidFill>
              </a:rPr>
              <a:t>How a septic system works</a:t>
            </a:r>
            <a:endParaRPr lang="en-US" sz="2200" b="1" dirty="0"/>
          </a:p>
        </p:txBody>
      </p:sp>
    </p:spTree>
    <p:extLst>
      <p:ext uri="{BB962C8B-B14F-4D97-AF65-F5344CB8AC3E}">
        <p14:creationId xmlns:p14="http://schemas.microsoft.com/office/powerpoint/2010/main" val="118004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8B5403-5250-64B6-294C-89F463EB8624}"/>
              </a:ext>
            </a:extLst>
          </p:cNvPr>
          <p:cNvSpPr>
            <a:spLocks noGrp="1"/>
          </p:cNvSpPr>
          <p:nvPr>
            <p:ph type="dt" sz="half" idx="10"/>
          </p:nvPr>
        </p:nvSpPr>
        <p:spPr/>
        <p:txBody>
          <a:bodyPr/>
          <a:lstStyle/>
          <a:p>
            <a:fld id="{FDEE75F8-48EB-4839-9E71-8CCEE647FA5C}" type="datetime1">
              <a:rPr lang="en-US" smtClean="0"/>
              <a:t>5/13/2025</a:t>
            </a:fld>
            <a:endParaRPr lang="en-US" dirty="0"/>
          </a:p>
        </p:txBody>
      </p:sp>
      <p:pic>
        <p:nvPicPr>
          <p:cNvPr id="11" name="Picture 10">
            <a:extLst>
              <a:ext uri="{FF2B5EF4-FFF2-40B4-BE49-F238E27FC236}">
                <a16:creationId xmlns:a16="http://schemas.microsoft.com/office/drawing/2014/main" id="{8B10D005-13AE-79CA-37E9-523CFE0C02B1}"/>
              </a:ext>
            </a:extLst>
          </p:cNvPr>
          <p:cNvPicPr>
            <a:picLocks noChangeAspect="1"/>
          </p:cNvPicPr>
          <p:nvPr/>
        </p:nvPicPr>
        <p:blipFill>
          <a:blip r:embed="rId3"/>
          <a:stretch>
            <a:fillRect/>
          </a:stretch>
        </p:blipFill>
        <p:spPr>
          <a:xfrm>
            <a:off x="136205" y="718163"/>
            <a:ext cx="2987995" cy="5943600"/>
          </a:xfrm>
          <a:prstGeom prst="rect">
            <a:avLst/>
          </a:prstGeom>
        </p:spPr>
      </p:pic>
      <p:pic>
        <p:nvPicPr>
          <p:cNvPr id="8" name="Picture 7">
            <a:extLst>
              <a:ext uri="{FF2B5EF4-FFF2-40B4-BE49-F238E27FC236}">
                <a16:creationId xmlns:a16="http://schemas.microsoft.com/office/drawing/2014/main" id="{170C6249-42D9-A54B-AAF9-33CB9C3360ED}"/>
              </a:ext>
            </a:extLst>
          </p:cNvPr>
          <p:cNvPicPr>
            <a:picLocks noChangeAspect="1"/>
          </p:cNvPicPr>
          <p:nvPr/>
        </p:nvPicPr>
        <p:blipFill>
          <a:blip r:embed="rId4"/>
          <a:stretch>
            <a:fillRect/>
          </a:stretch>
        </p:blipFill>
        <p:spPr>
          <a:xfrm>
            <a:off x="8740365" y="722470"/>
            <a:ext cx="3175152" cy="5943600"/>
          </a:xfrm>
          <a:prstGeom prst="rect">
            <a:avLst/>
          </a:prstGeom>
        </p:spPr>
      </p:pic>
      <p:graphicFrame>
        <p:nvGraphicFramePr>
          <p:cNvPr id="10" name="Table 9">
            <a:extLst>
              <a:ext uri="{FF2B5EF4-FFF2-40B4-BE49-F238E27FC236}">
                <a16:creationId xmlns:a16="http://schemas.microsoft.com/office/drawing/2014/main" id="{CB8D8FCA-B254-B0D3-1381-E263C26B82BD}"/>
              </a:ext>
            </a:extLst>
          </p:cNvPr>
          <p:cNvGraphicFramePr>
            <a:graphicFrameLocks noGrp="1"/>
          </p:cNvGraphicFramePr>
          <p:nvPr>
            <p:extLst>
              <p:ext uri="{D42A27DB-BD31-4B8C-83A1-F6EECF244321}">
                <p14:modId xmlns:p14="http://schemas.microsoft.com/office/powerpoint/2010/main" val="2258170070"/>
              </p:ext>
            </p:extLst>
          </p:nvPr>
        </p:nvGraphicFramePr>
        <p:xfrm>
          <a:off x="3720468" y="783240"/>
          <a:ext cx="4370064" cy="4191001"/>
        </p:xfrm>
        <a:graphic>
          <a:graphicData uri="http://schemas.openxmlformats.org/drawingml/2006/table">
            <a:tbl>
              <a:tblPr firstRow="1" bandRow="1">
                <a:tableStyleId>{3C2FFA5D-87B4-456A-9821-1D502468CF0F}</a:tableStyleId>
              </a:tblPr>
              <a:tblGrid>
                <a:gridCol w="4370064">
                  <a:extLst>
                    <a:ext uri="{9D8B030D-6E8A-4147-A177-3AD203B41FA5}">
                      <a16:colId xmlns:a16="http://schemas.microsoft.com/office/drawing/2014/main" val="2365283994"/>
                    </a:ext>
                  </a:extLst>
                </a:gridCol>
              </a:tblGrid>
              <a:tr h="838200">
                <a:tc>
                  <a:txBody>
                    <a:bodyPr/>
                    <a:lstStyle/>
                    <a:p>
                      <a:endParaRPr lang="en-US" sz="1200" b="0" dirty="0">
                        <a:solidFill>
                          <a:schemeClr val="tx1"/>
                        </a:solidFill>
                      </a:endParaRPr>
                    </a:p>
                    <a:p>
                      <a:r>
                        <a:rPr lang="en-US" sz="1200" b="0" dirty="0">
                          <a:solidFill>
                            <a:schemeClr val="tx1"/>
                          </a:solidFill>
                        </a:rPr>
                        <a:t>High E. Coli (&gt;600)</a:t>
                      </a:r>
                    </a:p>
                    <a:p>
                      <a:r>
                        <a:rPr lang="en-US" sz="1200" b="0" dirty="0">
                          <a:solidFill>
                            <a:schemeClr val="tx1"/>
                          </a:solidFill>
                        </a:rPr>
                        <a:t>High Enterococci (&gt;2,500)</a:t>
                      </a:r>
                    </a:p>
                    <a:p>
                      <a:r>
                        <a:rPr lang="en-US" sz="1200" b="0" dirty="0">
                          <a:solidFill>
                            <a:schemeClr val="tx1"/>
                          </a:solidFill>
                        </a:rPr>
                        <a:t>High COD 130 mg/l</a:t>
                      </a:r>
                    </a:p>
                  </a:txBody>
                  <a:tcPr>
                    <a:solidFill>
                      <a:schemeClr val="bg1"/>
                    </a:solidFill>
                  </a:tcPr>
                </a:tc>
                <a:extLst>
                  <a:ext uri="{0D108BD9-81ED-4DB2-BD59-A6C34878D82A}">
                    <a16:rowId xmlns:a16="http://schemas.microsoft.com/office/drawing/2014/main" val="1349861367"/>
                  </a:ext>
                </a:extLst>
              </a:tr>
              <a:tr h="1160585">
                <a:tc>
                  <a:txBody>
                    <a:bodyPr/>
                    <a:lstStyle/>
                    <a:p>
                      <a:r>
                        <a:rPr lang="en-US" sz="1200" dirty="0">
                          <a:solidFill>
                            <a:schemeClr val="tx1"/>
                          </a:solidFill>
                        </a:rPr>
                        <a:t>High </a:t>
                      </a:r>
                      <a:r>
                        <a:rPr lang="en-US" sz="1200" dirty="0" err="1">
                          <a:solidFill>
                            <a:schemeClr val="tx1"/>
                          </a:solidFill>
                        </a:rPr>
                        <a:t>E.Coli</a:t>
                      </a:r>
                      <a:r>
                        <a:rPr lang="en-US" sz="1200" dirty="0">
                          <a:solidFill>
                            <a:schemeClr val="tx1"/>
                          </a:solidFill>
                        </a:rPr>
                        <a:t> (&gt;2,000)</a:t>
                      </a:r>
                    </a:p>
                    <a:p>
                      <a:r>
                        <a:rPr lang="en-US" sz="1200" dirty="0">
                          <a:solidFill>
                            <a:schemeClr val="tx1"/>
                          </a:solidFill>
                        </a:rPr>
                        <a:t>Moderate to High COD (38 to 180 mg/l) </a:t>
                      </a:r>
                    </a:p>
                    <a:p>
                      <a:r>
                        <a:rPr lang="en-US" sz="1200" dirty="0">
                          <a:solidFill>
                            <a:schemeClr val="tx1"/>
                          </a:solidFill>
                        </a:rPr>
                        <a:t>Ammonia hits</a:t>
                      </a:r>
                    </a:p>
                  </a:txBody>
                  <a:tcPr>
                    <a:solidFill>
                      <a:schemeClr val="bg1">
                        <a:alpha val="40000"/>
                      </a:schemeClr>
                    </a:solidFill>
                  </a:tcPr>
                </a:tc>
                <a:extLst>
                  <a:ext uri="{0D108BD9-81ED-4DB2-BD59-A6C34878D82A}">
                    <a16:rowId xmlns:a16="http://schemas.microsoft.com/office/drawing/2014/main" val="1996732523"/>
                  </a:ext>
                </a:extLst>
              </a:tr>
              <a:tr h="1096108">
                <a:tc>
                  <a:txBody>
                    <a:bodyPr/>
                    <a:lstStyle/>
                    <a:p>
                      <a:r>
                        <a:rPr lang="en-US" sz="1200" dirty="0">
                          <a:solidFill>
                            <a:schemeClr val="tx1"/>
                          </a:solidFill>
                        </a:rPr>
                        <a:t>High enterococci (&gt;1,000)</a:t>
                      </a:r>
                    </a:p>
                  </a:txBody>
                  <a:tcPr>
                    <a:solidFill>
                      <a:schemeClr val="bg1"/>
                    </a:solidFill>
                  </a:tcPr>
                </a:tc>
                <a:extLst>
                  <a:ext uri="{0D108BD9-81ED-4DB2-BD59-A6C34878D82A}">
                    <a16:rowId xmlns:a16="http://schemas.microsoft.com/office/drawing/2014/main" val="1051121592"/>
                  </a:ext>
                </a:extLst>
              </a:tr>
              <a:tr h="1096108">
                <a:tc>
                  <a:txBody>
                    <a:bodyPr/>
                    <a:lstStyle/>
                    <a:p>
                      <a:r>
                        <a:rPr lang="en-US" sz="1200" dirty="0">
                          <a:solidFill>
                            <a:schemeClr val="tx1"/>
                          </a:solidFill>
                        </a:rPr>
                        <a:t>High </a:t>
                      </a:r>
                      <a:r>
                        <a:rPr lang="en-US" sz="1200" dirty="0" err="1">
                          <a:solidFill>
                            <a:schemeClr val="tx1"/>
                          </a:solidFill>
                        </a:rPr>
                        <a:t>E.Coli</a:t>
                      </a:r>
                      <a:r>
                        <a:rPr lang="en-US" sz="1200" dirty="0">
                          <a:solidFill>
                            <a:schemeClr val="tx1"/>
                          </a:solidFill>
                        </a:rPr>
                        <a:t>  (&gt;600)</a:t>
                      </a:r>
                    </a:p>
                    <a:p>
                      <a:r>
                        <a:rPr lang="en-US" sz="1200" dirty="0">
                          <a:solidFill>
                            <a:schemeClr val="tx1"/>
                          </a:solidFill>
                        </a:rPr>
                        <a:t>Ammonia hits</a:t>
                      </a:r>
                    </a:p>
                  </a:txBody>
                  <a:tcPr>
                    <a:solidFill>
                      <a:schemeClr val="bg1">
                        <a:alpha val="40000"/>
                      </a:schemeClr>
                    </a:solidFill>
                  </a:tcPr>
                </a:tc>
                <a:extLst>
                  <a:ext uri="{0D108BD9-81ED-4DB2-BD59-A6C34878D82A}">
                    <a16:rowId xmlns:a16="http://schemas.microsoft.com/office/drawing/2014/main" val="671106110"/>
                  </a:ext>
                </a:extLst>
              </a:tr>
            </a:tbl>
          </a:graphicData>
        </a:graphic>
      </p:graphicFrame>
      <p:sp>
        <p:nvSpPr>
          <p:cNvPr id="2" name="Title 1">
            <a:extLst>
              <a:ext uri="{FF2B5EF4-FFF2-40B4-BE49-F238E27FC236}">
                <a16:creationId xmlns:a16="http://schemas.microsoft.com/office/drawing/2014/main" id="{2FA3F195-280C-3092-94D1-5EA05CF8615A}"/>
              </a:ext>
            </a:extLst>
          </p:cNvPr>
          <p:cNvSpPr>
            <a:spLocks noGrp="1"/>
          </p:cNvSpPr>
          <p:nvPr>
            <p:ph type="title"/>
          </p:nvPr>
        </p:nvSpPr>
        <p:spPr>
          <a:xfrm>
            <a:off x="990600" y="301694"/>
            <a:ext cx="9192084" cy="1325563"/>
          </a:xfrm>
        </p:spPr>
        <p:txBody>
          <a:bodyPr>
            <a:normAutofit/>
          </a:bodyPr>
          <a:lstStyle/>
          <a:p>
            <a:pPr algn="ctr"/>
            <a:r>
              <a:rPr lang="en-US" sz="2400" b="1" u="sng" dirty="0">
                <a:solidFill>
                  <a:schemeClr val="tx1"/>
                </a:solidFill>
              </a:rPr>
              <a:t>Past evaluation of options for Planning</a:t>
            </a:r>
            <a:br>
              <a:rPr lang="en-US" sz="2400" b="1" dirty="0">
                <a:solidFill>
                  <a:schemeClr val="tx1"/>
                </a:solidFill>
              </a:rPr>
            </a:br>
            <a:r>
              <a:rPr lang="en-US" sz="1600" b="1" dirty="0">
                <a:solidFill>
                  <a:schemeClr val="tx1"/>
                </a:solidFill>
              </a:rPr>
              <a:t>2011 data:</a:t>
            </a:r>
          </a:p>
        </p:txBody>
      </p:sp>
      <p:sp>
        <p:nvSpPr>
          <p:cNvPr id="3" name="TextBox 2">
            <a:extLst>
              <a:ext uri="{FF2B5EF4-FFF2-40B4-BE49-F238E27FC236}">
                <a16:creationId xmlns:a16="http://schemas.microsoft.com/office/drawing/2014/main" id="{B5C27DB2-4185-C37E-8646-FB0ED5944551}"/>
              </a:ext>
            </a:extLst>
          </p:cNvPr>
          <p:cNvSpPr txBox="1"/>
          <p:nvPr/>
        </p:nvSpPr>
        <p:spPr>
          <a:xfrm>
            <a:off x="3381061" y="5175357"/>
            <a:ext cx="5325437" cy="923330"/>
          </a:xfrm>
          <a:prstGeom prst="rect">
            <a:avLst/>
          </a:prstGeom>
          <a:noFill/>
        </p:spPr>
        <p:txBody>
          <a:bodyPr wrap="square" rtlCol="0">
            <a:spAutoFit/>
          </a:bodyPr>
          <a:lstStyle/>
          <a:p>
            <a:r>
              <a:rPr lang="en-US" b="1" dirty="0"/>
              <a:t>Note</a:t>
            </a:r>
            <a:r>
              <a:rPr lang="en-US" dirty="0"/>
              <a:t>:  without a change in the underlying conditions (more details on next slide), no appreciable change in the pollutant levels would occur.  </a:t>
            </a:r>
          </a:p>
        </p:txBody>
      </p:sp>
    </p:spTree>
    <p:extLst>
      <p:ext uri="{BB962C8B-B14F-4D97-AF65-F5344CB8AC3E}">
        <p14:creationId xmlns:p14="http://schemas.microsoft.com/office/powerpoint/2010/main" val="111630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Arc 2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20800D-7568-42CA-1BD6-DBBE28DAE962}"/>
              </a:ext>
            </a:extLst>
          </p:cNvPr>
          <p:cNvSpPr>
            <a:spLocks noGrp="1"/>
          </p:cNvSpPr>
          <p:nvPr>
            <p:ph type="title"/>
          </p:nvPr>
        </p:nvSpPr>
        <p:spPr>
          <a:xfrm>
            <a:off x="274432" y="120459"/>
            <a:ext cx="11831539" cy="793941"/>
          </a:xfrm>
        </p:spPr>
        <p:txBody>
          <a:bodyPr>
            <a:normAutofit/>
          </a:bodyPr>
          <a:lstStyle/>
          <a:p>
            <a:pPr algn="ctr"/>
            <a:r>
              <a:rPr lang="en-US" sz="2400" b="1" u="sng" dirty="0">
                <a:solidFill>
                  <a:schemeClr val="tx1"/>
                </a:solidFill>
              </a:rPr>
              <a:t>past evaluation of options for Planning  </a:t>
            </a:r>
            <a:br>
              <a:rPr lang="en-US" b="1" dirty="0"/>
            </a:br>
            <a:r>
              <a:rPr lang="en-US" sz="1600" b="1" dirty="0">
                <a:solidFill>
                  <a:schemeClr val="tx1"/>
                </a:solidFill>
              </a:rPr>
              <a:t>findings/Evaluation criteria (continued)</a:t>
            </a:r>
          </a:p>
        </p:txBody>
      </p:sp>
      <p:sp>
        <p:nvSpPr>
          <p:cNvPr id="23" name="Freeform: Shape 2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AB738E3A-8F7D-9220-55A0-0C14981E77D4}"/>
              </a:ext>
            </a:extLst>
          </p:cNvPr>
          <p:cNvPicPr>
            <a:picLocks noChangeAspect="1"/>
          </p:cNvPicPr>
          <p:nvPr/>
        </p:nvPicPr>
        <p:blipFill>
          <a:blip r:embed="rId3"/>
          <a:srcRect l="1957" r="755" b="1"/>
          <a:stretch/>
        </p:blipFill>
        <p:spPr>
          <a:xfrm>
            <a:off x="95856" y="699661"/>
            <a:ext cx="3981369" cy="288025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E229176-41FA-E52A-0EEB-8D7E22AE72FF}"/>
              </a:ext>
            </a:extLst>
          </p:cNvPr>
          <p:cNvSpPr>
            <a:spLocks noGrp="1"/>
          </p:cNvSpPr>
          <p:nvPr>
            <p:ph idx="1"/>
          </p:nvPr>
        </p:nvSpPr>
        <p:spPr>
          <a:xfrm>
            <a:off x="4132349" y="392725"/>
            <a:ext cx="7905143" cy="5223400"/>
          </a:xfrm>
        </p:spPr>
        <p:txBody>
          <a:bodyPr>
            <a:normAutofit/>
          </a:bodyPr>
          <a:lstStyle/>
          <a:p>
            <a:pPr marL="0" indent="0">
              <a:buNone/>
            </a:pPr>
            <a:endParaRPr lang="en-US" sz="1900" dirty="0"/>
          </a:p>
          <a:p>
            <a:pPr>
              <a:buFont typeface="Arial" panose="020B0604020202020204" pitchFamily="34" charset="0"/>
              <a:buChar char="•"/>
            </a:pPr>
            <a:r>
              <a:rPr lang="en-US" sz="1600" dirty="0">
                <a:solidFill>
                  <a:schemeClr val="tx1"/>
                </a:solidFill>
              </a:rPr>
              <a:t>Nitrogen contributes to low dissolved oxygen in LIS, which is harmful to aquatic life and significantly impact uses such as fishing, recreation, etc.  </a:t>
            </a:r>
          </a:p>
          <a:p>
            <a:pPr>
              <a:buFont typeface="Arial" panose="020B0604020202020204" pitchFamily="34" charset="0"/>
              <a:buChar char="•"/>
            </a:pPr>
            <a:r>
              <a:rPr lang="en-US" sz="1600" dirty="0">
                <a:solidFill>
                  <a:schemeClr val="tx1"/>
                </a:solidFill>
              </a:rPr>
              <a:t>High density of development: Average number of bedrooms per acre </a:t>
            </a:r>
            <a:r>
              <a:rPr lang="en-US" sz="1600" b="1" dirty="0">
                <a:solidFill>
                  <a:schemeClr val="tx1"/>
                </a:solidFill>
              </a:rPr>
              <a:t>(Approx. 13 bedrooms per acre)</a:t>
            </a:r>
            <a:r>
              <a:rPr lang="en-US" sz="1600" dirty="0">
                <a:solidFill>
                  <a:schemeClr val="tx1"/>
                </a:solidFill>
              </a:rPr>
              <a:t>. DPH identifies no more than 6 bedrooms/ acre. </a:t>
            </a:r>
          </a:p>
          <a:p>
            <a:pPr>
              <a:buFont typeface="Arial" panose="020B0604020202020204" pitchFamily="34" charset="0"/>
              <a:buChar char="•"/>
            </a:pPr>
            <a:r>
              <a:rPr lang="en-US" sz="1600" dirty="0">
                <a:solidFill>
                  <a:schemeClr val="tx1"/>
                </a:solidFill>
              </a:rPr>
              <a:t>Lot size : Over </a:t>
            </a:r>
            <a:r>
              <a:rPr lang="en-US" sz="1600" b="1" dirty="0">
                <a:solidFill>
                  <a:schemeClr val="tx1"/>
                </a:solidFill>
              </a:rPr>
              <a:t>85%</a:t>
            </a:r>
            <a:r>
              <a:rPr lang="en-US" sz="1600" dirty="0">
                <a:solidFill>
                  <a:schemeClr val="tx1"/>
                </a:solidFill>
              </a:rPr>
              <a:t> of the lots within the project area are smaller than 0.25-acres  with a significant number of lots smaller than 0.1-acres.</a:t>
            </a:r>
          </a:p>
          <a:p>
            <a:pPr>
              <a:buFont typeface="Arial" panose="020B0604020202020204" pitchFamily="34" charset="0"/>
              <a:buChar char="•"/>
            </a:pPr>
            <a:r>
              <a:rPr lang="en-US" sz="1600" dirty="0">
                <a:solidFill>
                  <a:schemeClr val="tx1"/>
                </a:solidFill>
              </a:rPr>
              <a:t>Subsurface conditions: </a:t>
            </a:r>
          </a:p>
          <a:p>
            <a:pPr lvl="1">
              <a:buFont typeface="Arial" panose="020B0604020202020204" pitchFamily="34" charset="0"/>
              <a:buChar char="•"/>
            </a:pPr>
            <a:r>
              <a:rPr lang="en-US" sz="1600" b="0" dirty="0">
                <a:solidFill>
                  <a:schemeClr val="tx1"/>
                </a:solidFill>
              </a:rPr>
              <a:t>shallow bedrock (eastern part of OLSBA and areas closer to Rte. 156), </a:t>
            </a:r>
          </a:p>
          <a:p>
            <a:pPr lvl="1">
              <a:buFont typeface="Arial" panose="020B0604020202020204" pitchFamily="34" charset="0"/>
              <a:buChar char="•"/>
            </a:pPr>
            <a:r>
              <a:rPr lang="en-US" sz="1600" b="0" dirty="0">
                <a:solidFill>
                  <a:schemeClr val="tx1"/>
                </a:solidFill>
              </a:rPr>
              <a:t>sandy soils with high percolation rates (&lt; 10 minutes/inch of soil traveled)</a:t>
            </a:r>
          </a:p>
          <a:p>
            <a:pPr lvl="1">
              <a:buFont typeface="Arial" panose="020B0604020202020204" pitchFamily="34" charset="0"/>
              <a:buChar char="•"/>
            </a:pPr>
            <a:r>
              <a:rPr lang="en-US" sz="1600" b="0" dirty="0">
                <a:solidFill>
                  <a:schemeClr val="tx1"/>
                </a:solidFill>
              </a:rPr>
              <a:t>shallow groundwater </a:t>
            </a:r>
            <a:r>
              <a:rPr lang="en-US" sz="1900" b="0" dirty="0">
                <a:solidFill>
                  <a:schemeClr val="tx1"/>
                </a:solidFill>
              </a:rPr>
              <a:t>in areas closer to shoreline</a:t>
            </a:r>
            <a:endParaRPr lang="en-US" sz="1100" dirty="0">
              <a:solidFill>
                <a:schemeClr val="tx1"/>
              </a:solidFill>
            </a:endParaRPr>
          </a:p>
          <a:p>
            <a:pPr>
              <a:buFont typeface="Arial" panose="020B0604020202020204" pitchFamily="34" charset="0"/>
              <a:buChar char="•"/>
            </a:pPr>
            <a:endParaRPr lang="en-US" sz="1900" dirty="0">
              <a:solidFill>
                <a:schemeClr val="tx1"/>
              </a:solidFill>
              <a:latin typeface="+mn-lt"/>
            </a:endParaRPr>
          </a:p>
          <a:p>
            <a:pPr marL="0" indent="0">
              <a:buNone/>
            </a:pPr>
            <a:endParaRPr lang="en-US" sz="1100" dirty="0"/>
          </a:p>
        </p:txBody>
      </p:sp>
      <p:sp>
        <p:nvSpPr>
          <p:cNvPr id="4" name="Date Placeholder 3">
            <a:extLst>
              <a:ext uri="{FF2B5EF4-FFF2-40B4-BE49-F238E27FC236}">
                <a16:creationId xmlns:a16="http://schemas.microsoft.com/office/drawing/2014/main" id="{1BDF76E6-76E1-DFD0-1E06-88FBC5D88FB8}"/>
              </a:ext>
            </a:extLst>
          </p:cNvPr>
          <p:cNvSpPr>
            <a:spLocks noGrp="1"/>
          </p:cNvSpPr>
          <p:nvPr>
            <p:ph type="dt" sz="half" idx="10"/>
          </p:nvPr>
        </p:nvSpPr>
        <p:spPr>
          <a:xfrm>
            <a:off x="838200" y="6356350"/>
            <a:ext cx="2743200" cy="365125"/>
          </a:xfrm>
        </p:spPr>
        <p:txBody>
          <a:bodyPr>
            <a:normAutofit/>
          </a:bodyPr>
          <a:lstStyle/>
          <a:p>
            <a:pPr>
              <a:spcAft>
                <a:spcPts val="600"/>
              </a:spcAft>
            </a:pPr>
            <a:r>
              <a:rPr lang="en-US" dirty="0"/>
              <a:t>5/13/2025</a:t>
            </a:r>
          </a:p>
        </p:txBody>
      </p:sp>
      <p:sp>
        <p:nvSpPr>
          <p:cNvPr id="5" name="Footer Placeholder 4">
            <a:extLst>
              <a:ext uri="{FF2B5EF4-FFF2-40B4-BE49-F238E27FC236}">
                <a16:creationId xmlns:a16="http://schemas.microsoft.com/office/drawing/2014/main" id="{66E26590-A4EF-D080-B50E-CA2712F9D35B}"/>
              </a:ext>
            </a:extLst>
          </p:cNvPr>
          <p:cNvSpPr>
            <a:spLocks noGrp="1"/>
          </p:cNvSpPr>
          <p:nvPr>
            <p:ph type="ftr" sz="quarter" idx="11"/>
          </p:nvPr>
        </p:nvSpPr>
        <p:spPr>
          <a:xfrm>
            <a:off x="8383417" y="6324413"/>
            <a:ext cx="4114800" cy="365125"/>
          </a:xfrm>
        </p:spPr>
        <p:txBody>
          <a:bodyPr>
            <a:normAutofit/>
          </a:bodyPr>
          <a:lstStyle/>
          <a:p>
            <a:pPr>
              <a:spcAft>
                <a:spcPts val="600"/>
              </a:spcAft>
            </a:pPr>
            <a:r>
              <a:rPr lang="en-US" dirty="0"/>
              <a:t>Connecticut Department of Energy &amp; Environmental Protection</a:t>
            </a:r>
          </a:p>
        </p:txBody>
      </p:sp>
      <p:pic>
        <p:nvPicPr>
          <p:cNvPr id="8" name="Picture 7">
            <a:extLst>
              <a:ext uri="{FF2B5EF4-FFF2-40B4-BE49-F238E27FC236}">
                <a16:creationId xmlns:a16="http://schemas.microsoft.com/office/drawing/2014/main" id="{8D515A29-EAB1-4ED7-C023-C42BE46611AC}"/>
              </a:ext>
            </a:extLst>
          </p:cNvPr>
          <p:cNvPicPr>
            <a:picLocks noChangeAspect="1"/>
          </p:cNvPicPr>
          <p:nvPr/>
        </p:nvPicPr>
        <p:blipFill>
          <a:blip r:embed="rId4"/>
          <a:stretch>
            <a:fillRect/>
          </a:stretch>
        </p:blipFill>
        <p:spPr>
          <a:xfrm>
            <a:off x="6524625" y="3579200"/>
            <a:ext cx="4829175" cy="2886075"/>
          </a:xfrm>
          <a:prstGeom prst="rect">
            <a:avLst/>
          </a:prstGeom>
        </p:spPr>
      </p:pic>
      <p:sp>
        <p:nvSpPr>
          <p:cNvPr id="9" name="TextBox 8">
            <a:extLst>
              <a:ext uri="{FF2B5EF4-FFF2-40B4-BE49-F238E27FC236}">
                <a16:creationId xmlns:a16="http://schemas.microsoft.com/office/drawing/2014/main" id="{86EF6085-2FB5-A039-A4E7-ECC987903646}"/>
              </a:ext>
            </a:extLst>
          </p:cNvPr>
          <p:cNvSpPr txBox="1"/>
          <p:nvPr/>
        </p:nvSpPr>
        <p:spPr>
          <a:xfrm>
            <a:off x="294155" y="3946924"/>
            <a:ext cx="6250192" cy="2062103"/>
          </a:xfrm>
          <a:prstGeom prst="rect">
            <a:avLst/>
          </a:prstGeom>
          <a:noFill/>
        </p:spPr>
        <p:txBody>
          <a:bodyPr wrap="square">
            <a:spAutoFit/>
          </a:bodyPr>
          <a:lstStyle/>
          <a:p>
            <a:r>
              <a:rPr lang="en-US" sz="1600" dirty="0"/>
              <a:t>-</a:t>
            </a:r>
            <a:r>
              <a:rPr lang="en-US" sz="1600" b="1" dirty="0"/>
              <a:t>Additionally, septic systems in seasonal communities don’t function properly because constant activity is necessary for a </a:t>
            </a:r>
            <a:r>
              <a:rPr lang="en-US" sz="1600" b="1" dirty="0" err="1"/>
              <a:t>biomat</a:t>
            </a:r>
            <a:r>
              <a:rPr lang="en-US" sz="1600" b="1" dirty="0"/>
              <a:t> to form and sustain, and for proper system performance.</a:t>
            </a:r>
          </a:p>
          <a:p>
            <a:r>
              <a:rPr lang="en-US" sz="1600" dirty="0"/>
              <a:t>*</a:t>
            </a:r>
            <a:r>
              <a:rPr lang="en-US" sz="1600" dirty="0" err="1"/>
              <a:t>Biomat</a:t>
            </a:r>
            <a:r>
              <a:rPr lang="en-US" sz="1600" dirty="0"/>
              <a:t> is made up of bacteria attached soil particles. These microorganisms rely on the organic matter in the effluent for sustenance to break down pollutants. Without  regular flow (year-round occupancy) parts of the </a:t>
            </a:r>
            <a:r>
              <a:rPr lang="en-US" sz="1600" dirty="0" err="1"/>
              <a:t>biomat</a:t>
            </a:r>
            <a:r>
              <a:rPr lang="en-US" sz="1600" dirty="0"/>
              <a:t> can dry out and degrade reducing the effectiveness of the system. </a:t>
            </a:r>
          </a:p>
        </p:txBody>
      </p:sp>
    </p:spTree>
    <p:extLst>
      <p:ext uri="{BB962C8B-B14F-4D97-AF65-F5344CB8AC3E}">
        <p14:creationId xmlns:p14="http://schemas.microsoft.com/office/powerpoint/2010/main" val="65232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F0EF-7D48-C54D-A37E-309746C8C2C9}"/>
              </a:ext>
            </a:extLst>
          </p:cNvPr>
          <p:cNvSpPr>
            <a:spLocks noGrp="1"/>
          </p:cNvSpPr>
          <p:nvPr>
            <p:ph type="title"/>
          </p:nvPr>
        </p:nvSpPr>
        <p:spPr>
          <a:xfrm>
            <a:off x="0" y="161431"/>
            <a:ext cx="12192000" cy="894488"/>
          </a:xfrm>
        </p:spPr>
        <p:txBody>
          <a:bodyPr/>
          <a:lstStyle/>
          <a:p>
            <a:pPr algn="ctr"/>
            <a:r>
              <a:rPr lang="en-US" b="1" dirty="0"/>
              <a:t>Summary of What alternatives were evaluated</a:t>
            </a:r>
          </a:p>
        </p:txBody>
      </p:sp>
      <p:sp>
        <p:nvSpPr>
          <p:cNvPr id="3" name="Content Placeholder 2">
            <a:extLst>
              <a:ext uri="{FF2B5EF4-FFF2-40B4-BE49-F238E27FC236}">
                <a16:creationId xmlns:a16="http://schemas.microsoft.com/office/drawing/2014/main" id="{08932EFE-26D2-6939-9DC6-6702C94A2093}"/>
              </a:ext>
            </a:extLst>
          </p:cNvPr>
          <p:cNvSpPr>
            <a:spLocks noGrp="1"/>
          </p:cNvSpPr>
          <p:nvPr>
            <p:ph idx="1"/>
          </p:nvPr>
        </p:nvSpPr>
        <p:spPr>
          <a:xfrm>
            <a:off x="381000" y="622786"/>
            <a:ext cx="11430000" cy="5847918"/>
          </a:xfrm>
        </p:spPr>
        <p:txBody>
          <a:bodyPr/>
          <a:lstStyle/>
          <a:p>
            <a:r>
              <a:rPr lang="en-US" sz="2000" b="1" dirty="0">
                <a:latin typeface="+mn-lt"/>
              </a:rPr>
              <a:t>1. Conventional septic system upgrades on e</a:t>
            </a:r>
            <a:r>
              <a:rPr lang="en-US" sz="2000" dirty="0">
                <a:latin typeface="+mn-lt"/>
              </a:rPr>
              <a:t>ach property:</a:t>
            </a:r>
          </a:p>
          <a:p>
            <a:pPr lvl="1"/>
            <a:r>
              <a:rPr lang="en-US" sz="2000" b="0" dirty="0"/>
              <a:t>Prevalence of small lot sizes and difficult subsurface conditions make septic system repairs difficult for a significant number of properties in project area. Also, </a:t>
            </a:r>
            <a:r>
              <a:rPr lang="en-US" sz="2000" b="0" dirty="0">
                <a:solidFill>
                  <a:schemeClr val="tx1"/>
                </a:solidFill>
              </a:rPr>
              <a:t>conventional septic systems do not inherently remove nitrogen or bacteria, without additional treatment in the soil. </a:t>
            </a:r>
          </a:p>
          <a:p>
            <a:pPr marL="128016" lvl="1" indent="0">
              <a:buNone/>
            </a:pPr>
            <a:endParaRPr lang="en-US" sz="2000" b="0" dirty="0">
              <a:solidFill>
                <a:srgbClr val="FF0000"/>
              </a:solidFill>
            </a:endParaRPr>
          </a:p>
          <a:p>
            <a:r>
              <a:rPr lang="en-US" sz="2000" b="1" dirty="0">
                <a:latin typeface="+mn-lt"/>
              </a:rPr>
              <a:t>2. </a:t>
            </a:r>
            <a:r>
              <a:rPr lang="en-US" sz="2000" b="1" dirty="0">
                <a:solidFill>
                  <a:schemeClr val="tx1"/>
                </a:solidFill>
                <a:latin typeface="+mn-lt"/>
              </a:rPr>
              <a:t>Community wastewater system: </a:t>
            </a:r>
            <a:r>
              <a:rPr lang="en-US" sz="2000" dirty="0">
                <a:solidFill>
                  <a:schemeClr val="tx1"/>
                </a:solidFill>
                <a:latin typeface="+mn-lt"/>
              </a:rPr>
              <a:t>Wastewater from project area would be collected with sanitary sewers and taken to another site for treatment and disposal in the ground</a:t>
            </a:r>
          </a:p>
          <a:p>
            <a:pPr lvl="1"/>
            <a:r>
              <a:rPr lang="en-US" sz="2000" b="0" dirty="0">
                <a:solidFill>
                  <a:schemeClr val="tx1"/>
                </a:solidFill>
              </a:rPr>
              <a:t>Project considered the “Cherry Stones” site but it was ruled out due to existence of a community well field nearby and hydraulic/soil capacity limitations.</a:t>
            </a:r>
          </a:p>
          <a:p>
            <a:pPr marL="128016" lvl="1" indent="0">
              <a:buNone/>
            </a:pPr>
            <a:endParaRPr lang="en-US" sz="2000" b="0" dirty="0"/>
          </a:p>
          <a:p>
            <a:r>
              <a:rPr lang="en-US" sz="2000" b="1" dirty="0">
                <a:latin typeface="+mn-lt"/>
              </a:rPr>
              <a:t>3. Advanced Treatment Units:</a:t>
            </a:r>
            <a:r>
              <a:rPr lang="en-US" sz="2000" dirty="0">
                <a:latin typeface="+mn-lt"/>
              </a:rPr>
              <a:t> Each property would be equipped with a miniature version of a wastewater treatment plant.</a:t>
            </a:r>
          </a:p>
          <a:p>
            <a:pPr lvl="1"/>
            <a:r>
              <a:rPr lang="en-US" sz="2000" b="0" dirty="0"/>
              <a:t> Ruled out due to high cost and complexity of program implementation in seasonal communities. </a:t>
            </a:r>
          </a:p>
          <a:p>
            <a:pPr marL="128016" lvl="1" indent="0">
              <a:buNone/>
            </a:pPr>
            <a:endParaRPr lang="en-US" sz="2000" b="0" dirty="0"/>
          </a:p>
          <a:p>
            <a:r>
              <a:rPr lang="en-US" sz="2000" b="1" dirty="0">
                <a:latin typeface="+mn-lt"/>
              </a:rPr>
              <a:t>4. Sanitary sewers: </a:t>
            </a:r>
            <a:r>
              <a:rPr lang="en-US" sz="2000" dirty="0">
                <a:latin typeface="+mn-lt"/>
              </a:rPr>
              <a:t>Construction of internal gravity sewers and a shared force main and pump station.</a:t>
            </a:r>
            <a:endParaRPr lang="en-US" sz="2000" b="1" dirty="0">
              <a:latin typeface="+mn-lt"/>
            </a:endParaRPr>
          </a:p>
          <a:p>
            <a:pPr lvl="1"/>
            <a:r>
              <a:rPr lang="en-US" sz="2000" u="sng" dirty="0"/>
              <a:t> *Selected alternative</a:t>
            </a:r>
          </a:p>
          <a:p>
            <a:pPr lvl="1"/>
            <a:r>
              <a:rPr lang="en-US" sz="2000" u="sng" dirty="0"/>
              <a:t>*</a:t>
            </a:r>
            <a:r>
              <a:rPr lang="en-US" sz="2000" u="sng" dirty="0">
                <a:solidFill>
                  <a:schemeClr val="tx1"/>
                </a:solidFill>
              </a:rPr>
              <a:t>Non-sewer options were determined to be infeasible and unprotective</a:t>
            </a:r>
          </a:p>
          <a:p>
            <a:pPr lvl="1"/>
            <a:endParaRPr lang="en-US" sz="2000" b="0" dirty="0"/>
          </a:p>
          <a:p>
            <a:pPr algn="l"/>
            <a:endParaRPr lang="en-US" sz="1800" b="0" i="0" u="none" strike="noStrike" baseline="0" dirty="0">
              <a:solidFill>
                <a:srgbClr val="000000"/>
              </a:solidFill>
              <a:latin typeface="Garamond" panose="02020404030301010803" pitchFamily="18" charset="0"/>
            </a:endParaRPr>
          </a:p>
          <a:p>
            <a:endParaRPr lang="en-US" dirty="0"/>
          </a:p>
        </p:txBody>
      </p:sp>
      <p:sp>
        <p:nvSpPr>
          <p:cNvPr id="4" name="Date Placeholder 3">
            <a:extLst>
              <a:ext uri="{FF2B5EF4-FFF2-40B4-BE49-F238E27FC236}">
                <a16:creationId xmlns:a16="http://schemas.microsoft.com/office/drawing/2014/main" id="{8857665D-6259-AF3A-FD7F-CAEF51FA8A91}"/>
              </a:ext>
            </a:extLst>
          </p:cNvPr>
          <p:cNvSpPr>
            <a:spLocks noGrp="1"/>
          </p:cNvSpPr>
          <p:nvPr>
            <p:ph type="dt" sz="half" idx="10"/>
          </p:nvPr>
        </p:nvSpPr>
        <p:spPr/>
        <p:txBody>
          <a:bodyPr/>
          <a:lstStyle/>
          <a:p>
            <a:r>
              <a:rPr lang="en-US" dirty="0"/>
              <a:t>5/13/2025</a:t>
            </a:r>
          </a:p>
        </p:txBody>
      </p:sp>
      <p:sp>
        <p:nvSpPr>
          <p:cNvPr id="5" name="Footer Placeholder 4">
            <a:extLst>
              <a:ext uri="{FF2B5EF4-FFF2-40B4-BE49-F238E27FC236}">
                <a16:creationId xmlns:a16="http://schemas.microsoft.com/office/drawing/2014/main" id="{DC0771C3-AC36-2FB9-F400-A2D916D1636F}"/>
              </a:ext>
            </a:extLst>
          </p:cNvPr>
          <p:cNvSpPr>
            <a:spLocks noGrp="1"/>
          </p:cNvSpPr>
          <p:nvPr>
            <p:ph type="ftr" sz="quarter" idx="11"/>
          </p:nvPr>
        </p:nvSpPr>
        <p:spPr/>
        <p:txBody>
          <a:bodyPr/>
          <a:lstStyle/>
          <a:p>
            <a:r>
              <a:rPr lang="en-US"/>
              <a:t>Connecticut Department of Energy &amp; Environmental Protection</a:t>
            </a:r>
            <a:endParaRPr lang="en-US" dirty="0"/>
          </a:p>
        </p:txBody>
      </p:sp>
    </p:spTree>
    <p:extLst>
      <p:ext uri="{BB962C8B-B14F-4D97-AF65-F5344CB8AC3E}">
        <p14:creationId xmlns:p14="http://schemas.microsoft.com/office/powerpoint/2010/main" val="180917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4E72C-1C89-A782-34A3-C5F0B91952FC}"/>
              </a:ext>
            </a:extLst>
          </p:cNvPr>
          <p:cNvSpPr>
            <a:spLocks noGrp="1"/>
          </p:cNvSpPr>
          <p:nvPr>
            <p:ph idx="1"/>
          </p:nvPr>
        </p:nvSpPr>
        <p:spPr>
          <a:xfrm>
            <a:off x="1219200" y="2817926"/>
            <a:ext cx="5901459" cy="3200400"/>
          </a:xfrm>
        </p:spPr>
        <p:txBody>
          <a:bodyPr/>
          <a:lstStyle/>
          <a:p>
            <a:r>
              <a:rPr lang="en-US" sz="1600" b="1" dirty="0">
                <a:solidFill>
                  <a:schemeClr val="tx1"/>
                </a:solidFill>
              </a:rPr>
              <a:t>Connecticut General Statutes (CGS Section 22a-423) </a:t>
            </a:r>
            <a:r>
              <a:rPr lang="en-US" sz="1600" dirty="0">
                <a:solidFill>
                  <a:schemeClr val="tx1"/>
                </a:solidFill>
              </a:rPr>
              <a:t>define pollution as </a:t>
            </a:r>
            <a:r>
              <a:rPr lang="en-US" sz="1600" b="0" dirty="0">
                <a:solidFill>
                  <a:schemeClr val="tx1"/>
                </a:solidFill>
              </a:rPr>
              <a:t>“…the contamination or rendering unclean or impure or prejudicial to public health of any waters of the state by reason of any wastes or other material discharged or deposited therein by any public or private sewer or otherwise so as directly or indirectly to come in contact with any waters…” </a:t>
            </a:r>
            <a:endParaRPr lang="en-US" sz="1600" b="1" dirty="0">
              <a:solidFill>
                <a:schemeClr val="tx1"/>
              </a:solidFill>
            </a:endParaRPr>
          </a:p>
          <a:p>
            <a:r>
              <a:rPr lang="en-US" sz="1600" b="1" dirty="0">
                <a:solidFill>
                  <a:schemeClr val="tx1"/>
                </a:solidFill>
              </a:rPr>
              <a:t>CGS SEC. 22a-428. </a:t>
            </a:r>
            <a:r>
              <a:rPr lang="en-US" sz="1600" dirty="0">
                <a:solidFill>
                  <a:schemeClr val="tx1"/>
                </a:solidFill>
              </a:rPr>
              <a:t>…If the commissioner finds that any municipality is causing pollution of the waters of the state, </a:t>
            </a:r>
            <a:r>
              <a:rPr lang="en-US" sz="1600" b="1" i="1" dirty="0">
                <a:solidFill>
                  <a:schemeClr val="tx1"/>
                </a:solidFill>
              </a:rPr>
              <a:t>or that a community pollution problem exists, or that pollution by a municipality or a community pollution problem can reasonably be anticipated in the future, </a:t>
            </a:r>
            <a:r>
              <a:rPr lang="en-US" sz="1600" dirty="0">
                <a:solidFill>
                  <a:schemeClr val="tx1"/>
                </a:solidFill>
              </a:rPr>
              <a:t>he may issue to the municipality an order to abate pollution.</a:t>
            </a:r>
          </a:p>
        </p:txBody>
      </p:sp>
      <p:sp>
        <p:nvSpPr>
          <p:cNvPr id="4" name="Date Placeholder 3">
            <a:extLst>
              <a:ext uri="{FF2B5EF4-FFF2-40B4-BE49-F238E27FC236}">
                <a16:creationId xmlns:a16="http://schemas.microsoft.com/office/drawing/2014/main" id="{3703E29F-ED59-B0D4-914F-3B144FB8A324}"/>
              </a:ext>
            </a:extLst>
          </p:cNvPr>
          <p:cNvSpPr>
            <a:spLocks noGrp="1"/>
          </p:cNvSpPr>
          <p:nvPr>
            <p:ph type="dt" sz="half" idx="10"/>
          </p:nvPr>
        </p:nvSpPr>
        <p:spPr/>
        <p:txBody>
          <a:bodyPr/>
          <a:lstStyle/>
          <a:p>
            <a:r>
              <a:rPr lang="en-US" dirty="0"/>
              <a:t>5/13/2025</a:t>
            </a:r>
          </a:p>
        </p:txBody>
      </p:sp>
      <p:sp>
        <p:nvSpPr>
          <p:cNvPr id="5" name="Footer Placeholder 4">
            <a:extLst>
              <a:ext uri="{FF2B5EF4-FFF2-40B4-BE49-F238E27FC236}">
                <a16:creationId xmlns:a16="http://schemas.microsoft.com/office/drawing/2014/main" id="{3A3B861A-757D-0B6B-974A-352A8ACF8143}"/>
              </a:ext>
            </a:extLst>
          </p:cNvPr>
          <p:cNvSpPr>
            <a:spLocks noGrp="1"/>
          </p:cNvSpPr>
          <p:nvPr>
            <p:ph type="ftr" sz="quarter" idx="11"/>
          </p:nvPr>
        </p:nvSpPr>
        <p:spPr/>
        <p:txBody>
          <a:bodyPr/>
          <a:lstStyle/>
          <a:p>
            <a:r>
              <a:rPr lang="en-US" dirty="0"/>
              <a:t>Connecticut Department of Energy &amp; Environmental Protection</a:t>
            </a:r>
          </a:p>
        </p:txBody>
      </p:sp>
      <p:pic>
        <p:nvPicPr>
          <p:cNvPr id="7" name="Picture 6" descr="A picture containing text, indoor&#10;&#10;Description automatically generated">
            <a:extLst>
              <a:ext uri="{FF2B5EF4-FFF2-40B4-BE49-F238E27FC236}">
                <a16:creationId xmlns:a16="http://schemas.microsoft.com/office/drawing/2014/main" id="{C41F6643-D2C9-E0C0-B273-923843203DB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59282" y="1645920"/>
            <a:ext cx="4332718" cy="2890284"/>
          </a:xfrm>
          <a:prstGeom prst="rect">
            <a:avLst/>
          </a:prstGeom>
        </p:spPr>
      </p:pic>
      <p:sp>
        <p:nvSpPr>
          <p:cNvPr id="8" name="TextBox 7">
            <a:extLst>
              <a:ext uri="{FF2B5EF4-FFF2-40B4-BE49-F238E27FC236}">
                <a16:creationId xmlns:a16="http://schemas.microsoft.com/office/drawing/2014/main" id="{EE94F51A-11A9-2F9E-86D6-3A5E6CCFF942}"/>
              </a:ext>
            </a:extLst>
          </p:cNvPr>
          <p:cNvSpPr txBox="1"/>
          <p:nvPr/>
        </p:nvSpPr>
        <p:spPr>
          <a:xfrm>
            <a:off x="9220200" y="6970850"/>
            <a:ext cx="2016087" cy="369332"/>
          </a:xfrm>
          <a:prstGeom prst="rect">
            <a:avLst/>
          </a:prstGeom>
          <a:noFill/>
        </p:spPr>
        <p:txBody>
          <a:bodyPr wrap="square" rtlCol="0">
            <a:spAutoFit/>
          </a:bodyPr>
          <a:lstStyle/>
          <a:p>
            <a:r>
              <a:rPr lang="en-US" sz="900">
                <a:hlinkClick r:id="rId4" tooltip="https://thebluediamondgallery.com/legal08/l/law.html"/>
              </a:rPr>
              <a:t>This Photo</a:t>
            </a:r>
            <a:r>
              <a:rPr lang="en-US" sz="900"/>
              <a:t> by Unknown Author is licensed under </a:t>
            </a:r>
            <a:r>
              <a:rPr lang="en-US" sz="900">
                <a:hlinkClick r:id="rId5" tooltip="https://creativecommons.org/licenses/by-sa/3.0/"/>
              </a:rPr>
              <a:t>CC BY-SA</a:t>
            </a:r>
            <a:endParaRPr lang="en-US" sz="900"/>
          </a:p>
        </p:txBody>
      </p:sp>
      <p:sp>
        <p:nvSpPr>
          <p:cNvPr id="2" name="Title 1">
            <a:extLst>
              <a:ext uri="{FF2B5EF4-FFF2-40B4-BE49-F238E27FC236}">
                <a16:creationId xmlns:a16="http://schemas.microsoft.com/office/drawing/2014/main" id="{21F292C1-30FD-6263-84C3-487DD32F2EC3}"/>
              </a:ext>
            </a:extLst>
          </p:cNvPr>
          <p:cNvSpPr>
            <a:spLocks noGrp="1"/>
          </p:cNvSpPr>
          <p:nvPr>
            <p:ph type="title"/>
          </p:nvPr>
        </p:nvSpPr>
        <p:spPr>
          <a:xfrm>
            <a:off x="0" y="161431"/>
            <a:ext cx="12192000" cy="448169"/>
          </a:xfrm>
        </p:spPr>
        <p:txBody>
          <a:bodyPr/>
          <a:lstStyle/>
          <a:p>
            <a:pPr algn="ctr"/>
            <a:r>
              <a:rPr lang="en-US" b="1" dirty="0"/>
              <a:t>Order issuance </a:t>
            </a:r>
            <a:br>
              <a:rPr lang="en-US" b="1" dirty="0"/>
            </a:br>
            <a:endParaRPr lang="en-US" b="1" dirty="0"/>
          </a:p>
        </p:txBody>
      </p:sp>
      <p:sp>
        <p:nvSpPr>
          <p:cNvPr id="6" name="TextBox 5">
            <a:extLst>
              <a:ext uri="{FF2B5EF4-FFF2-40B4-BE49-F238E27FC236}">
                <a16:creationId xmlns:a16="http://schemas.microsoft.com/office/drawing/2014/main" id="{591B4182-8303-EB01-1B35-0806FC90CAE9}"/>
              </a:ext>
            </a:extLst>
          </p:cNvPr>
          <p:cNvSpPr txBox="1"/>
          <p:nvPr/>
        </p:nvSpPr>
        <p:spPr>
          <a:xfrm>
            <a:off x="381000" y="749912"/>
            <a:ext cx="7117190" cy="2031325"/>
          </a:xfrm>
          <a:prstGeom prst="rect">
            <a:avLst/>
          </a:prstGeom>
          <a:noFill/>
        </p:spPr>
        <p:txBody>
          <a:bodyPr wrap="square" rtlCol="0">
            <a:spAutoFit/>
          </a:bodyPr>
          <a:lstStyle/>
          <a:p>
            <a:pPr marL="128016" lvl="1"/>
            <a:r>
              <a:rPr lang="en-US" dirty="0"/>
              <a:t>DEEP reviewed the reports and findings (summarized in previous slides) and determined that a pollution problem exists or can be reasonably anticipated.  </a:t>
            </a:r>
          </a:p>
          <a:p>
            <a:pPr marL="128016" lvl="1"/>
            <a:endParaRPr lang="en-US" dirty="0"/>
          </a:p>
          <a:p>
            <a:pPr marL="128016" lvl="1"/>
            <a:r>
              <a:rPr lang="en-US" dirty="0"/>
              <a:t>DEEP issued an order requiring the implementation of the best selected alternative (sewers) based on the following authority:</a:t>
            </a:r>
            <a:endParaRPr lang="en-US" sz="1600" dirty="0"/>
          </a:p>
          <a:p>
            <a:endParaRPr lang="en-US" dirty="0"/>
          </a:p>
        </p:txBody>
      </p:sp>
    </p:spTree>
    <p:extLst>
      <p:ext uri="{BB962C8B-B14F-4D97-AF65-F5344CB8AC3E}">
        <p14:creationId xmlns:p14="http://schemas.microsoft.com/office/powerpoint/2010/main" val="347652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7DB06B-77EE-CE6C-D299-B8630CAB7573}"/>
              </a:ext>
            </a:extLst>
          </p:cNvPr>
          <p:cNvSpPr>
            <a:spLocks noGrp="1"/>
          </p:cNvSpPr>
          <p:nvPr>
            <p:ph type="dt" sz="half" idx="10"/>
          </p:nvPr>
        </p:nvSpPr>
        <p:spPr>
          <a:xfrm>
            <a:off x="9097263" y="6500277"/>
            <a:ext cx="2154143" cy="274320"/>
          </a:xfrm>
        </p:spPr>
        <p:txBody>
          <a:bodyPr/>
          <a:lstStyle/>
          <a:p>
            <a:r>
              <a:rPr lang="en-US" dirty="0"/>
              <a:t>5/13/2025</a:t>
            </a:r>
          </a:p>
        </p:txBody>
      </p:sp>
      <p:sp>
        <p:nvSpPr>
          <p:cNvPr id="5" name="Footer Placeholder 4">
            <a:extLst>
              <a:ext uri="{FF2B5EF4-FFF2-40B4-BE49-F238E27FC236}">
                <a16:creationId xmlns:a16="http://schemas.microsoft.com/office/drawing/2014/main" id="{225D1A81-67F9-BA6A-76CD-2DC7D01A6C57}"/>
              </a:ext>
            </a:extLst>
          </p:cNvPr>
          <p:cNvSpPr>
            <a:spLocks noGrp="1"/>
          </p:cNvSpPr>
          <p:nvPr>
            <p:ph type="ftr" sz="quarter" idx="11"/>
          </p:nvPr>
        </p:nvSpPr>
        <p:spPr>
          <a:xfrm>
            <a:off x="381000" y="6620404"/>
            <a:ext cx="5901459" cy="274320"/>
          </a:xfrm>
        </p:spPr>
        <p:txBody>
          <a:bodyPr/>
          <a:lstStyle/>
          <a:p>
            <a:r>
              <a:rPr lang="en-US" dirty="0"/>
              <a:t>Connecticut Department of Energy &amp; Environmental Protection</a:t>
            </a:r>
          </a:p>
        </p:txBody>
      </p:sp>
      <p:sp>
        <p:nvSpPr>
          <p:cNvPr id="16" name="TextBox 15">
            <a:extLst>
              <a:ext uri="{FF2B5EF4-FFF2-40B4-BE49-F238E27FC236}">
                <a16:creationId xmlns:a16="http://schemas.microsoft.com/office/drawing/2014/main" id="{22FE5B9C-2BD1-9563-95B6-1DD18FE2DF03}"/>
              </a:ext>
            </a:extLst>
          </p:cNvPr>
          <p:cNvSpPr txBox="1"/>
          <p:nvPr/>
        </p:nvSpPr>
        <p:spPr>
          <a:xfrm>
            <a:off x="0" y="687"/>
            <a:ext cx="12192000" cy="646331"/>
          </a:xfrm>
          <a:prstGeom prst="rect">
            <a:avLst/>
          </a:prstGeom>
          <a:noFill/>
        </p:spPr>
        <p:txBody>
          <a:bodyPr wrap="square" rtlCol="0">
            <a:spAutoFit/>
          </a:bodyPr>
          <a:lstStyle/>
          <a:p>
            <a:pPr algn="ctr"/>
            <a:r>
              <a:rPr lang="en-US" sz="2000" b="1" dirty="0"/>
              <a:t>Project Costs – Sewer Project Only</a:t>
            </a:r>
          </a:p>
          <a:p>
            <a:pPr algn="ctr"/>
            <a:r>
              <a:rPr lang="en-US" sz="1600" b="1" dirty="0"/>
              <a:t>Illustration of Per EDU Cost</a:t>
            </a:r>
            <a:endParaRPr lang="en-US" sz="1600" b="1" dirty="0">
              <a:solidFill>
                <a:srgbClr val="FF0000"/>
              </a:solidFill>
            </a:endParaRPr>
          </a:p>
        </p:txBody>
      </p:sp>
      <p:sp>
        <p:nvSpPr>
          <p:cNvPr id="3" name="TextBox 2">
            <a:extLst>
              <a:ext uri="{FF2B5EF4-FFF2-40B4-BE49-F238E27FC236}">
                <a16:creationId xmlns:a16="http://schemas.microsoft.com/office/drawing/2014/main" id="{379D5A21-7B62-0DF0-2DD1-696DD212FA59}"/>
              </a:ext>
            </a:extLst>
          </p:cNvPr>
          <p:cNvSpPr txBox="1"/>
          <p:nvPr/>
        </p:nvSpPr>
        <p:spPr>
          <a:xfrm>
            <a:off x="9565630" y="535900"/>
            <a:ext cx="2438400" cy="5786199"/>
          </a:xfrm>
          <a:prstGeom prst="rect">
            <a:avLst/>
          </a:prstGeom>
          <a:noFill/>
        </p:spPr>
        <p:txBody>
          <a:bodyPr wrap="square" rtlCol="0">
            <a:spAutoFit/>
          </a:bodyPr>
          <a:lstStyle/>
          <a:p>
            <a:r>
              <a:rPr lang="en-US" sz="1800" dirty="0"/>
              <a:t>Notes:</a:t>
            </a:r>
          </a:p>
          <a:p>
            <a:r>
              <a:rPr lang="en-US" sz="1600" dirty="0"/>
              <a:t>1. Costs are estimates for projects not bid </a:t>
            </a:r>
            <a:r>
              <a:rPr lang="en-US" sz="1600" b="1" dirty="0"/>
              <a:t>and actual for those with bids</a:t>
            </a:r>
          </a:p>
          <a:p>
            <a:endParaRPr lang="en-US" sz="1600" dirty="0"/>
          </a:p>
          <a:p>
            <a:r>
              <a:rPr lang="en-US" sz="1600" dirty="0"/>
              <a:t>2. For MBA and OLSBA, estimates are bid-adjusted</a:t>
            </a:r>
          </a:p>
          <a:p>
            <a:endParaRPr lang="en-US" sz="1600" dirty="0"/>
          </a:p>
          <a:p>
            <a:r>
              <a:rPr lang="en-US" sz="1600" dirty="0"/>
              <a:t>3. This table includes:</a:t>
            </a:r>
          </a:p>
          <a:p>
            <a:r>
              <a:rPr lang="en-US" sz="1600" dirty="0"/>
              <a:t>Capital costs (public ROW) work. It does not include:  sewer lateral cost (capital cost ~$7,000 to 15,000 per property), annual O&amp;M cost of ~$450/yr).  Note that tie-in costs to New London are included here.  This includes a contingency of 10% (2x 5% contingency typically used)</a:t>
            </a:r>
          </a:p>
          <a:p>
            <a:endParaRPr lang="en-US" sz="1600" dirty="0"/>
          </a:p>
          <a:p>
            <a:r>
              <a:rPr lang="en-US" sz="1600" dirty="0"/>
              <a:t>4.  The EDU/yr cost for sewer only:  ~$2,220</a:t>
            </a:r>
            <a:endParaRPr lang="en-US" sz="1800" dirty="0"/>
          </a:p>
        </p:txBody>
      </p:sp>
      <p:graphicFrame>
        <p:nvGraphicFramePr>
          <p:cNvPr id="9" name="Object 8">
            <a:extLst>
              <a:ext uri="{FF2B5EF4-FFF2-40B4-BE49-F238E27FC236}">
                <a16:creationId xmlns:a16="http://schemas.microsoft.com/office/drawing/2014/main" id="{CF909878-E401-9393-D0B3-8F5CF46DF1F3}"/>
              </a:ext>
            </a:extLst>
          </p:cNvPr>
          <p:cNvGraphicFramePr>
            <a:graphicFrameLocks noChangeAspect="1"/>
          </p:cNvGraphicFramePr>
          <p:nvPr>
            <p:extLst>
              <p:ext uri="{D42A27DB-BD31-4B8C-83A1-F6EECF244321}">
                <p14:modId xmlns:p14="http://schemas.microsoft.com/office/powerpoint/2010/main" val="203431587"/>
              </p:ext>
            </p:extLst>
          </p:nvPr>
        </p:nvGraphicFramePr>
        <p:xfrm>
          <a:off x="187970" y="607528"/>
          <a:ext cx="8909293" cy="5994947"/>
        </p:xfrm>
        <a:graphic>
          <a:graphicData uri="http://schemas.openxmlformats.org/presentationml/2006/ole">
            <mc:AlternateContent xmlns:mc="http://schemas.openxmlformats.org/markup-compatibility/2006">
              <mc:Choice xmlns:v="urn:schemas-microsoft-com:vml" Requires="v">
                <p:oleObj name="Worksheet" r:id="rId3" imgW="8677407" imgH="5838640" progId="Excel.Sheet.12">
                  <p:embed/>
                </p:oleObj>
              </mc:Choice>
              <mc:Fallback>
                <p:oleObj name="Worksheet" r:id="rId3" imgW="8677407" imgH="5838640" progId="Excel.Sheet.12">
                  <p:embed/>
                  <p:pic>
                    <p:nvPicPr>
                      <p:cNvPr id="0" name=""/>
                      <p:cNvPicPr/>
                      <p:nvPr/>
                    </p:nvPicPr>
                    <p:blipFill>
                      <a:blip r:embed="rId4"/>
                      <a:stretch>
                        <a:fillRect/>
                      </a:stretch>
                    </p:blipFill>
                    <p:spPr>
                      <a:xfrm>
                        <a:off x="187970" y="607528"/>
                        <a:ext cx="8909293" cy="5994947"/>
                      </a:xfrm>
                      <a:prstGeom prst="rect">
                        <a:avLst/>
                      </a:prstGeom>
                    </p:spPr>
                  </p:pic>
                </p:oleObj>
              </mc:Fallback>
            </mc:AlternateContent>
          </a:graphicData>
        </a:graphic>
      </p:graphicFrame>
    </p:spTree>
    <p:extLst>
      <p:ext uri="{BB962C8B-B14F-4D97-AF65-F5344CB8AC3E}">
        <p14:creationId xmlns:p14="http://schemas.microsoft.com/office/powerpoint/2010/main" val="266284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Page">
  <a:themeElements>
    <a:clrScheme name="Custom 1">
      <a:dk1>
        <a:srgbClr val="3F3F3F"/>
      </a:dk1>
      <a:lt1>
        <a:sysClr val="window" lastClr="FFFFFF"/>
      </a:lt1>
      <a:dk2>
        <a:srgbClr val="0D2D6C"/>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Public Sans (custom)">
      <a:majorFont>
        <a:latin typeface="Public Sans ExtraBold"/>
        <a:ea typeface=""/>
        <a:cs typeface=""/>
      </a:majorFont>
      <a:minorFont>
        <a:latin typeface="Public Sans"/>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DEEP_2022_Template" id="{11ADC2F8-6AC9-4A3E-9EB2-DBE9872521F4}" vid="{6953BA63-F378-47E8-9590-0E131D50D19B}"/>
    </a:ext>
  </a:extLst>
</a:theme>
</file>

<file path=ppt/theme/theme2.xml><?xml version="1.0" encoding="utf-8"?>
<a:theme xmlns:a="http://schemas.openxmlformats.org/drawingml/2006/main" name="Custom">
  <a:themeElements>
    <a:clrScheme name="TM16411243">
      <a:dk1>
        <a:srgbClr val="000000"/>
      </a:dk1>
      <a:lt1>
        <a:srgbClr val="FFFFFF"/>
      </a:lt1>
      <a:dk2>
        <a:srgbClr val="2B2E42"/>
      </a:dk2>
      <a:lt2>
        <a:srgbClr val="E7E6E6"/>
      </a:lt2>
      <a:accent1>
        <a:srgbClr val="F4CE2F"/>
      </a:accent1>
      <a:accent2>
        <a:srgbClr val="D23958"/>
      </a:accent2>
      <a:accent3>
        <a:srgbClr val="F58020"/>
      </a:accent3>
      <a:accent4>
        <a:srgbClr val="009AD5"/>
      </a:accent4>
      <a:accent5>
        <a:srgbClr val="0479CE"/>
      </a:accent5>
      <a:accent6>
        <a:srgbClr val="25C29C"/>
      </a:accent6>
      <a:hlink>
        <a:srgbClr val="0563C1"/>
      </a:hlink>
      <a:folHlink>
        <a:srgbClr val="954F72"/>
      </a:folHlink>
    </a:clrScheme>
    <a:fontScheme name="Custom 70">
      <a:majorFont>
        <a:latin typeface="Avenir Next LT Pro Demi"/>
        <a:ea typeface=""/>
        <a:cs typeface=""/>
      </a:majorFont>
      <a:minorFont>
        <a:latin typeface="Avenir Next LT Pro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3_Win32_SL_v4" id="{5E1028BC-039D-4A85-8182-5BC71B8BBFDB}" vid="{8FC0B532-47E6-48BF-A500-9A0D2EC438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862A7241CD5C4BB9A49AEC91EB145E" ma:contentTypeVersion="18" ma:contentTypeDescription="Create a new document." ma:contentTypeScope="" ma:versionID="c6f5326fb8e4db33fe1c017eff307b56">
  <xsd:schema xmlns:xsd="http://www.w3.org/2001/XMLSchema" xmlns:xs="http://www.w3.org/2001/XMLSchema" xmlns:p="http://schemas.microsoft.com/office/2006/metadata/properties" xmlns:ns1="http://schemas.microsoft.com/sharepoint/v3" xmlns:ns3="26e7f4b6-3714-4cf5-b0ae-a47b16f23eba" xmlns:ns4="c867d1a5-5827-4927-b797-91c0fe867b8f" targetNamespace="http://schemas.microsoft.com/office/2006/metadata/properties" ma:root="true" ma:fieldsID="1efa6ccfa6e336fa0b71f4d762665816" ns1:_="" ns3:_="" ns4:_="">
    <xsd:import namespace="http://schemas.microsoft.com/sharepoint/v3"/>
    <xsd:import namespace="26e7f4b6-3714-4cf5-b0ae-a47b16f23eba"/>
    <xsd:import namespace="c867d1a5-5827-4927-b797-91c0fe867b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_activity" minOccurs="0"/>
                <xsd:element ref="ns4:MediaServiceObjectDetectorVersions" minOccurs="0"/>
                <xsd:element ref="ns4:MediaServiceSystemTags" minOccurs="0"/>
                <xsd:element ref="ns4:MediaLengthInSecond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e7f4b6-3714-4cf5-b0ae-a47b16f23e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67d1a5-5827-4927-b797-91c0fe867b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c867d1a5-5827-4927-b797-91c0fe867b8f"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CC5166F-EF6C-48F9-B7F0-9A8285204E3A}">
  <ds:schemaRefs>
    <ds:schemaRef ds:uri="http://schemas.microsoft.com/sharepoint/v3/contenttype/forms"/>
  </ds:schemaRefs>
</ds:datastoreItem>
</file>

<file path=customXml/itemProps2.xml><?xml version="1.0" encoding="utf-8"?>
<ds:datastoreItem xmlns:ds="http://schemas.openxmlformats.org/officeDocument/2006/customXml" ds:itemID="{309C06B2-2CA2-4D9C-9353-EB90B627A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e7f4b6-3714-4cf5-b0ae-a47b16f23eba"/>
    <ds:schemaRef ds:uri="c867d1a5-5827-4927-b797-91c0fe867b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9C7F73-FEE2-4E4B-ACC7-AA3296DDA5C6}">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867d1a5-5827-4927-b797-91c0fe867b8f"/>
    <ds:schemaRef ds:uri="http://schemas.microsoft.com/sharepoint/v3"/>
    <ds:schemaRef ds:uri="http://schemas.microsoft.com/office/2006/documentManagement/types"/>
    <ds:schemaRef ds:uri="26e7f4b6-3714-4cf5-b0ae-a47b16f23e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DEEP_2022_PPT_Template</Template>
  <TotalTime>4119</TotalTime>
  <Words>2066</Words>
  <Application>Microsoft Office PowerPoint</Application>
  <PresentationFormat>Widescreen</PresentationFormat>
  <Paragraphs>176</Paragraphs>
  <Slides>14</Slides>
  <Notes>10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7" baseType="lpstr">
      <vt:lpstr>Arial</vt:lpstr>
      <vt:lpstr>Avenir Next LT Pro </vt:lpstr>
      <vt:lpstr>Avenir Next LT Pro Demi</vt:lpstr>
      <vt:lpstr>Calibri</vt:lpstr>
      <vt:lpstr>Garamond</vt:lpstr>
      <vt:lpstr>Public Sans</vt:lpstr>
      <vt:lpstr>Public Sans ExtraBold</vt:lpstr>
      <vt:lpstr>Tw Cen MT</vt:lpstr>
      <vt:lpstr>Wingdings</vt:lpstr>
      <vt:lpstr>Wingdings 3</vt:lpstr>
      <vt:lpstr>Master Page</vt:lpstr>
      <vt:lpstr>Custom</vt:lpstr>
      <vt:lpstr>Microsoft Excel Worksheet</vt:lpstr>
      <vt:lpstr>Old Lyme wastewater management project</vt:lpstr>
      <vt:lpstr>Agenda </vt:lpstr>
      <vt:lpstr>Project timeline</vt:lpstr>
      <vt:lpstr>PowerPoint Presentation</vt:lpstr>
      <vt:lpstr>Past evaluation of options for Planning 2011 data:</vt:lpstr>
      <vt:lpstr>past evaluation of options for Planning   findings/Evaluation criteria (continued)</vt:lpstr>
      <vt:lpstr>Summary of What alternatives were evaluated</vt:lpstr>
      <vt:lpstr>Order issuance  </vt:lpstr>
      <vt:lpstr>PowerPoint Presentation</vt:lpstr>
      <vt:lpstr>Stormwater system upgrade needs</vt:lpstr>
      <vt:lpstr>Project Costs with additional voluntary stormwater upgrade Illustration of EDU cost</vt:lpstr>
      <vt:lpstr>Additional cost considerations/savings</vt:lpstr>
      <vt:lpstr>May 24, 2025 Vote</vt:lpstr>
      <vt:lpstr>Thank you</vt:lpstr>
    </vt:vector>
  </TitlesOfParts>
  <Company>CT DEEP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Lyme wastewater management project</dc:title>
  <dc:creator>Esguerra, Carlos</dc:creator>
  <cp:lastModifiedBy>Esguerra, Carlos</cp:lastModifiedBy>
  <cp:revision>114</cp:revision>
  <cp:lastPrinted>2025-05-13T13:02:02Z</cp:lastPrinted>
  <dcterms:created xsi:type="dcterms:W3CDTF">2024-08-21T14:33:55Z</dcterms:created>
  <dcterms:modified xsi:type="dcterms:W3CDTF">2025-05-13T20:19:05Z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0x010100E1862A7241CD5C4BB9A49AEC91EB145E</vt:lpwstr>
  </property>
</Properties>
</file>