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7" r:id="rId1"/>
  </p:sldMasterIdLst>
  <p:notesMasterIdLst>
    <p:notesMasterId r:id="rId53"/>
  </p:notesMasterIdLst>
  <p:sldIdLst>
    <p:sldId id="303" r:id="rId2"/>
    <p:sldId id="296" r:id="rId3"/>
    <p:sldId id="310" r:id="rId4"/>
    <p:sldId id="515" r:id="rId5"/>
    <p:sldId id="441" r:id="rId6"/>
    <p:sldId id="475" r:id="rId7"/>
    <p:sldId id="466" r:id="rId8"/>
    <p:sldId id="416" r:id="rId9"/>
    <p:sldId id="481" r:id="rId10"/>
    <p:sldId id="480" r:id="rId11"/>
    <p:sldId id="491" r:id="rId12"/>
    <p:sldId id="492" r:id="rId13"/>
    <p:sldId id="506" r:id="rId14"/>
    <p:sldId id="483" r:id="rId15"/>
    <p:sldId id="266" r:id="rId16"/>
    <p:sldId id="496" r:id="rId17"/>
    <p:sldId id="499" r:id="rId18"/>
    <p:sldId id="497" r:id="rId19"/>
    <p:sldId id="498" r:id="rId20"/>
    <p:sldId id="495" r:id="rId21"/>
    <p:sldId id="500" r:id="rId22"/>
    <p:sldId id="456" r:id="rId23"/>
    <p:sldId id="490" r:id="rId24"/>
    <p:sldId id="508" r:id="rId25"/>
    <p:sldId id="509" r:id="rId26"/>
    <p:sldId id="510" r:id="rId27"/>
    <p:sldId id="511" r:id="rId28"/>
    <p:sldId id="512" r:id="rId29"/>
    <p:sldId id="513" r:id="rId30"/>
    <p:sldId id="514" r:id="rId31"/>
    <p:sldId id="264" r:id="rId32"/>
    <p:sldId id="265" r:id="rId33"/>
    <p:sldId id="489" r:id="rId34"/>
    <p:sldId id="316" r:id="rId35"/>
    <p:sldId id="493" r:id="rId36"/>
    <p:sldId id="505" r:id="rId37"/>
    <p:sldId id="406" r:id="rId38"/>
    <p:sldId id="458" r:id="rId39"/>
    <p:sldId id="459" r:id="rId40"/>
    <p:sldId id="460" r:id="rId41"/>
    <p:sldId id="461" r:id="rId42"/>
    <p:sldId id="462" r:id="rId43"/>
    <p:sldId id="464" r:id="rId44"/>
    <p:sldId id="478" r:id="rId45"/>
    <p:sldId id="393" r:id="rId46"/>
    <p:sldId id="256" r:id="rId47"/>
    <p:sldId id="257" r:id="rId48"/>
    <p:sldId id="258" r:id="rId49"/>
    <p:sldId id="259" r:id="rId50"/>
    <p:sldId id="420" r:id="rId51"/>
    <p:sldId id="49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las Brisee" initials="DB" lastIdx="1" clrIdx="0">
    <p:extLst>
      <p:ext uri="{19B8F6BF-5375-455C-9EA6-DF929625EA0E}">
        <p15:presenceInfo xmlns:p15="http://schemas.microsoft.com/office/powerpoint/2012/main" userId="S-1-5-21-1398525132-3560778642-462113207-64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5" autoAdjust="0"/>
    <p:restoredTop sz="82873" autoAdjust="0"/>
  </p:normalViewPr>
  <p:slideViewPr>
    <p:cSldViewPr snapToGrid="0" snapToObjects="1">
      <p:cViewPr varScale="1">
        <p:scale>
          <a:sx n="56" d="100"/>
          <a:sy n="56" d="100"/>
        </p:scale>
        <p:origin x="94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94E87-8DA5-0346-861B-44628C7F661D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005B8-BA45-1B4F-A40C-36AAFEC4D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7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005B8-BA45-1B4F-A40C-36AAFEC4D8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57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0bc6b6732_0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e0bc6b6732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e0bc6b673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e0bc6b67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98D1-2326-4069-BFCA-79931163A832}" type="datetime1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4EB3D-503D-4286-B7DE-DC57017B5F94}" type="datetime1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07CF-6239-482E-B755-75ACABCADA06}" type="datetime1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62133"/>
            <a:ext cx="11360800" cy="4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504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9289-9277-41FB-A9FC-8622FCFDAA36}" type="datetime1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BAF5-7FC4-4490-A5F0-5C63EEC611EE}" type="datetime1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E9C-4907-428D-A93A-4ABE95BA1F25}" type="datetime1">
              <a:rPr lang="en-US" smtClean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53DB-65F0-409A-9AC6-6C92C5EFEFBF}" type="datetime1">
              <a:rPr lang="en-US" smtClean="0"/>
              <a:t>6/14/2024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15D4-92D4-44AA-B442-DBED0677921D}" type="datetime1">
              <a:rPr lang="en-US" smtClean="0"/>
              <a:t>6/14/2024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1FC3-65E8-4AE8-A3CF-B9A3146328C4}" type="datetime1">
              <a:rPr lang="en-US" smtClean="0"/>
              <a:t>6/14/2024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23F03-3257-4D17-B569-CBADEB07195F}" type="datetime1">
              <a:rPr lang="en-US" smtClean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CAFE-4473-41B4-B43F-B81C85192D03}" type="datetime1">
              <a:rPr lang="en-US" smtClean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BD324-DA79-4197-9CF9-1A30E956333A}" type="datetime1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5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matthew.weber@ct.gov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ortal.ct.gov/-/media/opm/igpp-data-grants-mgmt/mill-rates-fy-23-24-9192023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ldlymeshores.org/2024/06/committee-listing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ldlymeshores.org/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skthewpca.g@oldlymeshores.org" TargetMode="External"/><Relationship Id="rId5" Type="http://schemas.openxmlformats.org/officeDocument/2006/relationships/hyperlink" Target="http://oldlymeshores.org/wpca" TargetMode="Externa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%20lyme%20shores&amp;ved=0ahUKEwjAr8S3xZzUAhWLjlQKHV-5Cvk4ZBAzCCIoIDAg&amp;iact=mrc&amp;uact=8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9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2496" y="3059635"/>
            <a:ext cx="119337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6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Old Lyme Shores Beach Association       </a:t>
            </a:r>
            <a:endParaRPr kumimoji="0" lang="en-US" altLang="en-US" sz="6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4099" y="4137679"/>
            <a:ext cx="12192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Annual Spring Meeting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000" dirty="0"/>
              <a:t>Saturday, June 15, 2024 – 10:00 am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Ol</a:t>
            </a:r>
            <a:r>
              <a:rPr lang="en-US" altLang="en-US" sz="3000" dirty="0"/>
              <a:t>d Lyme Middle School Auditorium</a:t>
            </a:r>
          </a:p>
        </p:txBody>
      </p:sp>
      <p:pic>
        <p:nvPicPr>
          <p:cNvPr id="12" name="Picture 11" descr="Image result for old lyme shores">
            <a:hlinkClick r:id="rId3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1435F-9133-4AA4-C5F5-3365BD9C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0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767" y="1122363"/>
            <a:ext cx="1096436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How Should Our Budget Be Funded?</a:t>
            </a:r>
            <a:br>
              <a:rPr lang="en-US" dirty="0">
                <a:cs typeface="Arial" panose="020B0604020202020204" pitchFamily="34" charset="0"/>
              </a:rPr>
            </a:br>
            <a:br>
              <a:rPr lang="en-US" dirty="0">
                <a:cs typeface="Arial" panose="020B0604020202020204" pitchFamily="34" charset="0"/>
              </a:rPr>
            </a:b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CB158-766D-03C5-DA8A-A8EA17A3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31C9C-DEE2-29EF-A3F8-DC96CB28C661}"/>
              </a:ext>
            </a:extLst>
          </p:cNvPr>
          <p:cNvSpPr txBox="1"/>
          <p:nvPr/>
        </p:nvSpPr>
        <p:spPr>
          <a:xfrm>
            <a:off x="1359535" y="1917601"/>
            <a:ext cx="1074794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$90,000 depleted from savings in recent years:  From 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about $150,000 in June 2018 to about $60,000 as of July 1, 2024 </a:t>
            </a:r>
            <a:endParaRPr lang="en-US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$90,000 used to fund several annual budgets, which kept mill rate and taxes artificially low:  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</a:rPr>
              <a:t>this money could have been used for infrastructure repairs and replacements, and to build a proper capital reserve fund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Funding from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savings is 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ot susta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inable; better fiscal management is  100% from revenue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15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767" y="1122363"/>
            <a:ext cx="1096436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    What Are the Most Significant Costs in Our Budget?</a:t>
            </a:r>
            <a:br>
              <a:rPr lang="en-US" dirty="0">
                <a:cs typeface="Arial" panose="020B0604020202020204" pitchFamily="34" charset="0"/>
              </a:rPr>
            </a:br>
            <a:br>
              <a:rPr lang="en-US" dirty="0">
                <a:cs typeface="Arial" panose="020B0604020202020204" pitchFamily="34" charset="0"/>
              </a:rPr>
            </a:b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CB158-766D-03C5-DA8A-A8EA17A3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319826"/>
            <a:ext cx="2743200" cy="340184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31C9C-DEE2-29EF-A3F8-DC96CB28C661}"/>
              </a:ext>
            </a:extLst>
          </p:cNvPr>
          <p:cNvSpPr txBox="1"/>
          <p:nvPr/>
        </p:nvSpPr>
        <p:spPr>
          <a:xfrm>
            <a:off x="1088080" y="1959333"/>
            <a:ext cx="10747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•	$45,000 for maintaining the beach, including beach cleaning, sand movement and removal, storm clean up.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F4F3A-8D5F-9040-A702-6911D781E2AE}"/>
              </a:ext>
            </a:extLst>
          </p:cNvPr>
          <p:cNvSpPr txBox="1"/>
          <p:nvPr/>
        </p:nvSpPr>
        <p:spPr>
          <a:xfrm>
            <a:off x="2112579" y="3262747"/>
            <a:ext cx="5044966" cy="2387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5336B-7E79-B628-9648-A5575B057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33142" y="2601553"/>
            <a:ext cx="3595253" cy="4585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51699B-4C0D-D419-E573-EE92085C2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949" y="3126419"/>
            <a:ext cx="4739587" cy="359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6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767" y="1122363"/>
            <a:ext cx="1096436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    What Are the Most Significant Costs in Our Budget?</a:t>
            </a:r>
            <a:br>
              <a:rPr lang="en-US" dirty="0">
                <a:cs typeface="Arial" panose="020B0604020202020204" pitchFamily="34" charset="0"/>
              </a:rPr>
            </a:br>
            <a:br>
              <a:rPr lang="en-US" dirty="0">
                <a:cs typeface="Arial" panose="020B0604020202020204" pitchFamily="34" charset="0"/>
              </a:rPr>
            </a:b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CB158-766D-03C5-DA8A-A8EA17A3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31C9C-DEE2-29EF-A3F8-DC96CB28C661}"/>
              </a:ext>
            </a:extLst>
          </p:cNvPr>
          <p:cNvSpPr txBox="1"/>
          <p:nvPr/>
        </p:nvSpPr>
        <p:spPr>
          <a:xfrm>
            <a:off x="1056548" y="2361524"/>
            <a:ext cx="107479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$32,500 for Water Pollution Control Authority (WPCA)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853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B271D6-666E-A7EB-792B-803902455C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33" y="1327788"/>
            <a:ext cx="10489792" cy="5350790"/>
          </a:xfrm>
          <a:prstGeom prst="rect">
            <a:avLst/>
          </a:prstGeom>
        </p:spPr>
      </p:pic>
      <p:pic>
        <p:nvPicPr>
          <p:cNvPr id="5" name="Picture 4" descr="Image result for old lyme shores">
            <a:hlinkClick r:id="rId3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22F8BE03-2224-3FC4-54D0-A9A1F2FC09E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31BCF68-C4ED-E24D-46A8-DE93FE3E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534" y="365126"/>
            <a:ext cx="9994265" cy="1325563"/>
          </a:xfrm>
        </p:spPr>
        <p:txBody>
          <a:bodyPr/>
          <a:lstStyle/>
          <a:p>
            <a:r>
              <a:rPr lang="en-US" b="1" dirty="0"/>
              <a:t>WPCA Budget 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E6E999-9533-0324-86D3-10B0E3185275}"/>
              </a:ext>
            </a:extLst>
          </p:cNvPr>
          <p:cNvSpPr txBox="1"/>
          <p:nvPr/>
        </p:nvSpPr>
        <p:spPr>
          <a:xfrm>
            <a:off x="784547" y="1804048"/>
            <a:ext cx="4204075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/>
              <a:t>Summary:</a:t>
            </a:r>
          </a:p>
          <a:p>
            <a:pPr>
              <a:spcAft>
                <a:spcPts val="300"/>
              </a:spcAft>
            </a:pPr>
            <a:r>
              <a:rPr lang="en-US" sz="1200" dirty="0"/>
              <a:t>Spending Plan:	$10,500 / $55 per EDU</a:t>
            </a:r>
          </a:p>
          <a:p>
            <a:pPr>
              <a:spcAft>
                <a:spcPts val="300"/>
              </a:spcAft>
            </a:pPr>
            <a:r>
              <a:rPr lang="en-US" sz="1200" i="1" dirty="0"/>
              <a:t>Liquidity Facility:	$22,000</a:t>
            </a:r>
            <a:r>
              <a:rPr lang="en-US" sz="1200" dirty="0"/>
              <a:t> / $115 per EDU</a:t>
            </a:r>
          </a:p>
          <a:p>
            <a:pPr>
              <a:spcAft>
                <a:spcPts val="300"/>
              </a:spcAft>
            </a:pPr>
            <a:r>
              <a:rPr lang="en-US" sz="1200" dirty="0"/>
              <a:t>Total Allocation:	$32,500</a:t>
            </a:r>
          </a:p>
        </p:txBody>
      </p:sp>
    </p:spTree>
    <p:extLst>
      <p:ext uri="{BB962C8B-B14F-4D97-AF65-F5344CB8AC3E}">
        <p14:creationId xmlns:p14="http://schemas.microsoft.com/office/powerpoint/2010/main" val="1679664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767" y="1122363"/>
            <a:ext cx="1096436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    What Are the Most Significant Costs in Our Budget?</a:t>
            </a:r>
            <a:br>
              <a:rPr lang="en-US" dirty="0">
                <a:cs typeface="Arial" panose="020B0604020202020204" pitchFamily="34" charset="0"/>
              </a:rPr>
            </a:br>
            <a:br>
              <a:rPr lang="en-US" dirty="0">
                <a:cs typeface="Arial" panose="020B0604020202020204" pitchFamily="34" charset="0"/>
              </a:rPr>
            </a:b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CB158-766D-03C5-DA8A-A8EA17A3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31C9C-DEE2-29EF-A3F8-DC96CB28C661}"/>
              </a:ext>
            </a:extLst>
          </p:cNvPr>
          <p:cNvSpPr txBox="1"/>
          <p:nvPr/>
        </p:nvSpPr>
        <p:spPr>
          <a:xfrm>
            <a:off x="1072314" y="2012692"/>
            <a:ext cx="10747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$15,000 for Capital Projects/Expenditures - Capital assets passed their useful life years ago.  </a:t>
            </a:r>
            <a:r>
              <a:rPr lang="en-US" sz="2400" b="1" dirty="0"/>
              <a:t>REPAIR AND REPLACE MOST SERIOUSLY FAILED AND FAILING ASSETS THIS YEAR AND NEXT; ESTABLISH AND FOLLOW ROLLING 10-YEAR CAPITAL ASSETS PLAN WHICH WILL RESULT IN KEEPING OUR ASSETS IN GOOD TO EXCELLENT CONDITION, AT A LOWER ANNUAL COST STARTING IN YEAR THREE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$10,000 for the “Annual Capital Reserve” - May 22, 2024 BOG vote budget must include $10,000 each year to build the Capital Reserve Fund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A76DC9-005C-3C1C-6684-15ED348B22D3}"/>
              </a:ext>
            </a:extLst>
          </p:cNvPr>
          <p:cNvSpPr txBox="1"/>
          <p:nvPr/>
        </p:nvSpPr>
        <p:spPr>
          <a:xfrm>
            <a:off x="1986456" y="4782681"/>
            <a:ext cx="9367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Capital Reserve Fund for replacement or acquisition of capital assets, and expenses or losses that could not have been reasonably foreseen (e.g., as a result of a hurricane or lightning strike)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Capital Reserve Account – currently about $31,000</a:t>
            </a:r>
          </a:p>
        </p:txBody>
      </p:sp>
    </p:spTree>
    <p:extLst>
      <p:ext uri="{BB962C8B-B14F-4D97-AF65-F5344CB8AC3E}">
        <p14:creationId xmlns:p14="http://schemas.microsoft.com/office/powerpoint/2010/main" val="24267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2" y="551119"/>
            <a:ext cx="4052693" cy="5403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653" y="551119"/>
            <a:ext cx="4052694" cy="5403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724" y="551119"/>
            <a:ext cx="4052694" cy="54035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6328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4FE66-E40F-5D40-E6A4-4F0F8585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3932F-6BCD-77D9-50F6-8622F8510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10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4FE66-E40F-5D40-E6A4-4F0F8585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BCEC16-08E2-D3DA-4D0D-08DF5B495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54000"/>
            <a:ext cx="59436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59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old lyme shores">
            <a:hlinkClick r:id="rId3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4FE66-E40F-5D40-E6A4-4F0F8585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5B9EA-6805-6C32-1F23-8D15E7C46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7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4FE66-E40F-5D40-E6A4-4F0F8585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F300CC-12B4-A98F-188A-030885DDF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54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8833"/>
            <a:ext cx="10515600" cy="907306"/>
          </a:xfrm>
        </p:spPr>
        <p:txBody>
          <a:bodyPr/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36" y="799568"/>
            <a:ext cx="8493063" cy="5800165"/>
          </a:xfrm>
        </p:spPr>
        <p:txBody>
          <a:bodyPr numCol="1"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 	Welcome and Pledge of Allegiance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	Introductions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	Friends We Have Lost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	2023-2024 Budget v. Actuals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	2024-2025 Budget and Mill Rate — VOTE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	Nominating Committee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Officers – VOTE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BOG – VOTE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Appointments by BOG – Committees; WPCA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 Committee Reports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Beach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Communications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Infrastructure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Security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Recreation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Entertainment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Other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•WPCA Sewer Project Update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•Public Comments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65138" algn="l"/>
              </a:tabLst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•Adjournment</a:t>
            </a:r>
            <a:r>
              <a:rPr lang="en-US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2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71550" lvl="1" indent="-514350">
              <a:buFont typeface="+mj-lt"/>
              <a:buAutoNum type="romanUcPeriod"/>
            </a:pPr>
            <a:endParaRPr lang="en-US" sz="2100" dirty="0"/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80151-23C1-359E-95ED-273D9C3D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80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7B879-13A0-685B-0D33-62FD76DC4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618" y="1500317"/>
            <a:ext cx="9664096" cy="553021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Estimated</a:t>
            </a:r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~$15K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FY</a:t>
            </a:r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25 and $15K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FY</a:t>
            </a:r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26, $5-10K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for FY</a:t>
            </a:r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27/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FY</a:t>
            </a:r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28</a:t>
            </a:r>
          </a:p>
          <a:p>
            <a:r>
              <a:rPr lang="en-US" sz="1800" b="1" i="0" u="none" strike="noStrike" dirty="0">
                <a:effectLst/>
                <a:latin typeface="+mj-lt"/>
              </a:rPr>
              <a:t>24 </a:t>
            </a:r>
            <a:r>
              <a:rPr lang="en-US" sz="1800" b="1" dirty="0">
                <a:latin typeface="+mj-lt"/>
              </a:rPr>
              <a:t>L</a:t>
            </a:r>
            <a:r>
              <a:rPr lang="en-US" sz="1800" b="1" i="0" u="none" strike="noStrike" dirty="0">
                <a:effectLst/>
                <a:latin typeface="+mj-lt"/>
              </a:rPr>
              <a:t>arge </a:t>
            </a:r>
            <a:r>
              <a:rPr lang="en-US" sz="1800" b="1" dirty="0">
                <a:latin typeface="+mj-lt"/>
              </a:rPr>
              <a:t>S</a:t>
            </a:r>
            <a:r>
              <a:rPr lang="en-US" sz="1800" b="1" i="0" u="none" strike="noStrike" dirty="0">
                <a:effectLst/>
                <a:latin typeface="+mj-lt"/>
              </a:rPr>
              <a:t>treet </a:t>
            </a:r>
            <a:r>
              <a:rPr lang="en-US" sz="1800" b="1" dirty="0">
                <a:latin typeface="+mj-lt"/>
              </a:rPr>
              <a:t>S</a:t>
            </a:r>
            <a:r>
              <a:rPr lang="en-US" sz="1800" b="1" i="0" u="none" strike="noStrike" dirty="0">
                <a:effectLst/>
                <a:latin typeface="+mj-lt"/>
              </a:rPr>
              <a:t>igns </a:t>
            </a:r>
            <a:r>
              <a:rPr lang="en-US" sz="1800" b="1" dirty="0">
                <a:latin typeface="+mj-lt"/>
              </a:rPr>
              <a:t>estimated </a:t>
            </a:r>
            <a:r>
              <a:rPr lang="en-US" sz="1800" b="1" i="0" u="none" strike="noStrike" dirty="0">
                <a:effectLst/>
                <a:latin typeface="+mj-lt"/>
              </a:rPr>
              <a:t>to be ~$500-$800 per sign </a:t>
            </a:r>
          </a:p>
          <a:p>
            <a:pPr lvl="1"/>
            <a:r>
              <a:rPr lang="en-US" sz="1800" b="1" i="0" u="none" strike="noStrike" dirty="0">
                <a:effectLst/>
                <a:latin typeface="+mj-lt"/>
              </a:rPr>
              <a:t>Description: 6x6 Pressure </a:t>
            </a:r>
            <a:r>
              <a:rPr lang="en-US" sz="1800" b="1" dirty="0">
                <a:latin typeface="+mj-lt"/>
              </a:rPr>
              <a:t>T</a:t>
            </a:r>
            <a:r>
              <a:rPr lang="en-US" sz="1800" b="1" i="0" u="none" strike="noStrike" dirty="0">
                <a:effectLst/>
                <a:latin typeface="+mj-lt"/>
              </a:rPr>
              <a:t>reated </a:t>
            </a:r>
            <a:r>
              <a:rPr lang="en-US" sz="1800" b="1" dirty="0">
                <a:latin typeface="+mj-lt"/>
              </a:rPr>
              <a:t>P</a:t>
            </a:r>
            <a:r>
              <a:rPr lang="en-US" sz="1800" b="1" i="0" u="none" strike="noStrike" dirty="0">
                <a:effectLst/>
                <a:latin typeface="+mj-lt"/>
              </a:rPr>
              <a:t>ost, 6x6 Vinyl </a:t>
            </a:r>
            <a:r>
              <a:rPr lang="en-US" sz="1800" b="1" dirty="0">
                <a:latin typeface="+mj-lt"/>
              </a:rPr>
              <a:t>S</a:t>
            </a:r>
            <a:r>
              <a:rPr lang="en-US" sz="1800" b="1" i="0" u="none" strike="noStrike" dirty="0">
                <a:effectLst/>
                <a:latin typeface="+mj-lt"/>
              </a:rPr>
              <a:t>leeve, Street Named Sign, Labor and Installation  </a:t>
            </a:r>
            <a:br>
              <a:rPr lang="en-US" sz="1800" b="1" dirty="0">
                <a:latin typeface="+mj-lt"/>
              </a:rPr>
            </a:br>
            <a:r>
              <a:rPr lang="en-US" sz="1800" b="1" i="0" u="none" strike="noStrike" dirty="0">
                <a:effectLst/>
                <a:latin typeface="+mj-lt"/>
              </a:rPr>
              <a:t>= $12K - $19.2K estimate </a:t>
            </a:r>
          </a:p>
          <a:p>
            <a:r>
              <a:rPr lang="en-US" sz="1800" b="1" dirty="0">
                <a:latin typeface="+mj-lt"/>
              </a:rPr>
              <a:t>32</a:t>
            </a:r>
            <a:r>
              <a:rPr lang="en-US" sz="1800" b="1" i="0" u="none" strike="noStrike" dirty="0">
                <a:effectLst/>
                <a:latin typeface="+mj-lt"/>
              </a:rPr>
              <a:t>+ </a:t>
            </a:r>
            <a:r>
              <a:rPr lang="en-US" sz="1800" b="1" dirty="0">
                <a:latin typeface="+mj-lt"/>
              </a:rPr>
              <a:t>S</a:t>
            </a:r>
            <a:r>
              <a:rPr lang="en-US" sz="1800" b="1" i="0" u="none" strike="noStrike" dirty="0">
                <a:effectLst/>
                <a:latin typeface="+mj-lt"/>
              </a:rPr>
              <a:t>top </a:t>
            </a:r>
            <a:r>
              <a:rPr lang="en-US" sz="1800" b="1" dirty="0">
                <a:latin typeface="+mj-lt"/>
              </a:rPr>
              <a:t>S</a:t>
            </a:r>
            <a:r>
              <a:rPr lang="en-US" sz="1800" b="1" i="0" u="none" strike="noStrike" dirty="0">
                <a:effectLst/>
                <a:latin typeface="+mj-lt"/>
              </a:rPr>
              <a:t>igns. ~$150-$200 each installed. $3000-$5000 estimate  </a:t>
            </a:r>
          </a:p>
          <a:p>
            <a:r>
              <a:rPr lang="en-US" sz="1800" b="1" i="0" u="none" strike="noStrike" dirty="0">
                <a:effectLst/>
                <a:latin typeface="+mj-lt"/>
              </a:rPr>
              <a:t>5 </a:t>
            </a:r>
            <a:r>
              <a:rPr lang="en-US" sz="1800" b="1" dirty="0">
                <a:latin typeface="+mj-lt"/>
              </a:rPr>
              <a:t>I</a:t>
            </a:r>
            <a:r>
              <a:rPr lang="en-US" sz="1800" b="1" i="0" u="none" strike="noStrike" dirty="0">
                <a:effectLst/>
                <a:latin typeface="+mj-lt"/>
              </a:rPr>
              <a:t>nformational Bulletin Board Boxes ~$</a:t>
            </a:r>
            <a:r>
              <a:rPr lang="en-US" sz="1800" b="1" dirty="0">
                <a:latin typeface="+mj-lt"/>
              </a:rPr>
              <a:t>200</a:t>
            </a:r>
            <a:r>
              <a:rPr lang="en-US" sz="1800" b="1" i="0" u="none" strike="noStrike" dirty="0">
                <a:effectLst/>
                <a:latin typeface="+mj-lt"/>
              </a:rPr>
              <a:t> installed each = $1000.00 </a:t>
            </a:r>
          </a:p>
          <a:p>
            <a:r>
              <a:rPr lang="en-US" sz="1800" b="1" i="0" u="none" strike="noStrike" dirty="0">
                <a:effectLst/>
                <a:latin typeface="+mj-lt"/>
              </a:rPr>
              <a:t>8 Concrete/Composite 3-Legged Benches @~$700.00 each </a:t>
            </a:r>
            <a:r>
              <a:rPr lang="en-US" sz="1800" b="1" dirty="0">
                <a:latin typeface="+mj-lt"/>
              </a:rPr>
              <a:t>=</a:t>
            </a:r>
            <a:r>
              <a:rPr lang="en-US" sz="1800" b="1" i="0" u="none" strike="noStrike" dirty="0">
                <a:effectLst/>
                <a:latin typeface="+mj-lt"/>
              </a:rPr>
              <a:t> $5600.00</a:t>
            </a:r>
          </a:p>
          <a:p>
            <a:r>
              <a:rPr lang="en-US" sz="1800" b="1" i="0" u="none" strike="noStrike" dirty="0">
                <a:effectLst/>
                <a:latin typeface="+mj-lt"/>
              </a:rPr>
              <a:t>Entry Gates </a:t>
            </a:r>
            <a:r>
              <a:rPr lang="en-US" sz="1800" b="1" dirty="0">
                <a:latin typeface="+mj-lt"/>
              </a:rPr>
              <a:t>@~$1500.00 each x 8 = </a:t>
            </a:r>
            <a:r>
              <a:rPr lang="en-US" sz="1800" b="1" i="0" u="none" strike="noStrike" dirty="0">
                <a:effectLst/>
                <a:latin typeface="+mj-lt"/>
              </a:rPr>
              <a:t>$12,000.00 estimate</a:t>
            </a:r>
            <a:br>
              <a:rPr lang="en-US" sz="1800" b="1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r>
              <a:rPr lang="en-US" sz="1800" b="1" i="0" u="none" strike="noStrike" dirty="0">
                <a:effectLst/>
                <a:latin typeface="+mj-lt"/>
              </a:rPr>
              <a:t>At the high end these add up to $&gt;42,800.00  These estimates do not include street </a:t>
            </a:r>
            <a:r>
              <a:rPr lang="en-US" sz="1800" b="1" dirty="0">
                <a:latin typeface="+mj-lt"/>
              </a:rPr>
              <a:t>barriers/</a:t>
            </a:r>
            <a:r>
              <a:rPr lang="en-US" sz="1800" b="1" i="0" u="none" strike="noStrike" dirty="0">
                <a:effectLst/>
                <a:latin typeface="+mj-lt"/>
              </a:rPr>
              <a:t>signs, radar signs, metal speed limit and children at play signs </a:t>
            </a:r>
            <a:br>
              <a:rPr lang="en-US" sz="1800" b="1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Actions: </a:t>
            </a:r>
          </a:p>
          <a:p>
            <a:r>
              <a:rPr lang="en-US" sz="1800" b="1" dirty="0">
                <a:latin typeface="+mj-lt"/>
              </a:rPr>
              <a:t>Pl</a:t>
            </a:r>
            <a:r>
              <a:rPr lang="en-US" sz="1800" b="1" i="0" u="none" strike="noStrike" dirty="0">
                <a:effectLst/>
                <a:latin typeface="+mj-lt"/>
              </a:rPr>
              <a:t>an to </a:t>
            </a:r>
            <a:r>
              <a:rPr lang="en-US" sz="1800" b="1" dirty="0">
                <a:latin typeface="+mj-lt"/>
              </a:rPr>
              <a:t>replace S</a:t>
            </a:r>
            <a:r>
              <a:rPr lang="en-US" sz="1800" b="1" i="0" u="none" strike="noStrike" dirty="0">
                <a:effectLst/>
                <a:latin typeface="+mj-lt"/>
              </a:rPr>
              <a:t>treet </a:t>
            </a:r>
            <a:r>
              <a:rPr lang="en-US" sz="1800" b="1" dirty="0">
                <a:latin typeface="+mj-lt"/>
              </a:rPr>
              <a:t>S</a:t>
            </a:r>
            <a:r>
              <a:rPr lang="en-US" sz="1800" b="1" i="0" u="none" strike="noStrike" dirty="0">
                <a:effectLst/>
                <a:latin typeface="+mj-lt"/>
              </a:rPr>
              <a:t>igns first, Benches as needed, Stop </a:t>
            </a:r>
            <a:r>
              <a:rPr lang="en-US" sz="1800" b="1" dirty="0">
                <a:latin typeface="+mj-lt"/>
              </a:rPr>
              <a:t>S</a:t>
            </a:r>
            <a:r>
              <a:rPr lang="en-US" sz="1800" b="1" i="0" u="none" strike="noStrike" dirty="0">
                <a:effectLst/>
                <a:latin typeface="+mj-lt"/>
              </a:rPr>
              <a:t>igns as needed. Likely </a:t>
            </a:r>
            <a:r>
              <a:rPr lang="en-US" sz="1800" b="1" i="0" u="none" strike="noStrike">
                <a:effectLst/>
                <a:latin typeface="+mj-lt"/>
              </a:rPr>
              <a:t>can’t do </a:t>
            </a:r>
            <a:r>
              <a:rPr lang="en-US" sz="1800" b="1" i="0" u="none" strike="noStrike" dirty="0">
                <a:effectLst/>
                <a:latin typeface="+mj-lt"/>
              </a:rPr>
              <a:t>all street signs in one year, but by end of </a:t>
            </a:r>
            <a:r>
              <a:rPr lang="en-US" sz="1800" b="1" dirty="0">
                <a:latin typeface="+mj-lt"/>
              </a:rPr>
              <a:t>FY</a:t>
            </a:r>
            <a:r>
              <a:rPr lang="en-US" sz="1800" b="1" i="0" u="none" strike="noStrike" dirty="0">
                <a:effectLst/>
                <a:latin typeface="+mj-lt"/>
              </a:rPr>
              <a:t>26 all Street Signs replaced</a:t>
            </a:r>
            <a:r>
              <a:rPr lang="en-US" sz="1800" b="0" i="0" u="none" strike="noStrike" dirty="0">
                <a:effectLst/>
                <a:latin typeface="+mj-lt"/>
              </a:rPr>
              <a:t>  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6E1014E4-F64A-2BD7-A1F1-82ADD62F07F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7159641-1DC1-5AE2-EE46-751C773A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534" y="365126"/>
            <a:ext cx="9994265" cy="1325563"/>
          </a:xfrm>
        </p:spPr>
        <p:txBody>
          <a:bodyPr/>
          <a:lstStyle/>
          <a:p>
            <a:r>
              <a:rPr lang="en-US" b="1" dirty="0"/>
              <a:t>Infrastructure Assessment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796851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995" y="3429000"/>
            <a:ext cx="1096436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OLSBA 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Asset Identification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Valuations Useful Life</a:t>
            </a:r>
            <a:br>
              <a:rPr lang="en-US" dirty="0">
                <a:cs typeface="Arial" panose="020B0604020202020204" pitchFamily="34" charset="0"/>
              </a:rPr>
            </a:br>
            <a:br>
              <a:rPr lang="en-US" dirty="0">
                <a:cs typeface="Arial" panose="020B0604020202020204" pitchFamily="34" charset="0"/>
              </a:rPr>
            </a:b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CB158-766D-03C5-DA8A-A8EA17A3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68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FCA0A3-54BE-0F25-14AE-5EF6BC129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4" y="606392"/>
            <a:ext cx="12002702" cy="5524112"/>
          </a:xfrm>
          <a:prstGeom prst="rect">
            <a:avLst/>
          </a:prstGeom>
        </p:spPr>
      </p:pic>
      <p:pic>
        <p:nvPicPr>
          <p:cNvPr id="4" name="Picture 3" descr="Image result for old lyme shores">
            <a:hlinkClick r:id="rId3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4835" cy="7013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D0351D-69B3-6E24-5864-2215FCBCDF94}"/>
              </a:ext>
            </a:extLst>
          </p:cNvPr>
          <p:cNvSpPr txBox="1"/>
          <p:nvPr/>
        </p:nvSpPr>
        <p:spPr>
          <a:xfrm>
            <a:off x="248370" y="6197879"/>
            <a:ext cx="11695259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Recommendation: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 Invest in New Infrastructure; Road Signage in FY25-FY26 ~$15,000.00 per Fiscal Year- Replace Road and Traffic Related Signage and our Beach Benches.  These expenses reduced significantly FY27-FY28, given refreshed most of community's signs and benches.</a:t>
            </a:r>
          </a:p>
        </p:txBody>
      </p:sp>
    </p:spTree>
    <p:extLst>
      <p:ext uri="{BB962C8B-B14F-4D97-AF65-F5344CB8AC3E}">
        <p14:creationId xmlns:p14="http://schemas.microsoft.com/office/powerpoint/2010/main" val="3648393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767" y="1122363"/>
            <a:ext cx="1096436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    What Are the Most Significant Costs in Our Budget?</a:t>
            </a:r>
            <a:br>
              <a:rPr lang="en-US" dirty="0">
                <a:cs typeface="Arial" panose="020B0604020202020204" pitchFamily="34" charset="0"/>
              </a:rPr>
            </a:br>
            <a:br>
              <a:rPr lang="en-US" dirty="0">
                <a:cs typeface="Arial" panose="020B0604020202020204" pitchFamily="34" charset="0"/>
              </a:rPr>
            </a:b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CB158-766D-03C5-DA8A-A8EA17A3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31C9C-DEE2-29EF-A3F8-DC96CB28C661}"/>
              </a:ext>
            </a:extLst>
          </p:cNvPr>
          <p:cNvSpPr txBox="1"/>
          <p:nvPr/>
        </p:nvSpPr>
        <p:spPr>
          <a:xfrm>
            <a:off x="1229969" y="2031816"/>
            <a:ext cx="107479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$28,500 for gate and beach attendants</a:t>
            </a:r>
          </a:p>
          <a:p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$3,000 for professional security service evening coverage for OLS on the July 4th and Labor Day holidays, and weekends through Labor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$5,000 for miscellaneous expenses which potentially includes neighborhood security cameras</a:t>
            </a:r>
          </a:p>
        </p:txBody>
      </p:sp>
    </p:spTree>
    <p:extLst>
      <p:ext uri="{BB962C8B-B14F-4D97-AF65-F5344CB8AC3E}">
        <p14:creationId xmlns:p14="http://schemas.microsoft.com/office/powerpoint/2010/main" val="6731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3" descr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359536" cy="132778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lide Number Placeholder 2"/>
          <p:cNvSpPr txBox="1">
            <a:spLocks noGrp="1"/>
          </p:cNvSpPr>
          <p:nvPr>
            <p:ph type="sldNum" sz="quarter" idx="4294967295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123" name="Title 6"/>
          <p:cNvSpPr txBox="1">
            <a:spLocks noGrp="1"/>
          </p:cNvSpPr>
          <p:nvPr>
            <p:ph type="ctrTitle"/>
          </p:nvPr>
        </p:nvSpPr>
        <p:spPr>
          <a:xfrm>
            <a:off x="1524000" y="2111713"/>
            <a:ext cx="9144000" cy="2387601"/>
          </a:xfrm>
          <a:prstGeom prst="rect">
            <a:avLst/>
          </a:prstGeom>
        </p:spPr>
        <p:txBody>
          <a:bodyPr/>
          <a:lstStyle/>
          <a:p>
            <a:r>
              <a:t>Security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ecurity &amp;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b="1" dirty="0"/>
              <a:t>Security &amp; Safety</a:t>
            </a:r>
          </a:p>
        </p:txBody>
      </p:sp>
      <p:sp>
        <p:nvSpPr>
          <p:cNvPr id="126" name="Summer security for beach…"/>
          <p:cNvSpPr txBox="1">
            <a:spLocks noGrp="1"/>
          </p:cNvSpPr>
          <p:nvPr>
            <p:ph type="body" idx="1"/>
          </p:nvPr>
        </p:nvSpPr>
        <p:spPr>
          <a:xfrm>
            <a:off x="415599" y="1614459"/>
            <a:ext cx="11360802" cy="452960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4000" dirty="0"/>
              <a:t>Summer security for beach</a:t>
            </a:r>
          </a:p>
          <a:p>
            <a:r>
              <a:rPr sz="4000" dirty="0"/>
              <a:t>Beach &amp; Gate Attendants (Erik Bird - lead)</a:t>
            </a:r>
          </a:p>
          <a:p>
            <a:r>
              <a:rPr sz="4000" dirty="0"/>
              <a:t>Process for entry to Old Lyme Shores </a:t>
            </a:r>
          </a:p>
          <a:p>
            <a:r>
              <a:rPr sz="4000" dirty="0"/>
              <a:t>Road Closure Schedule - 1 Gate Open Weekends</a:t>
            </a:r>
          </a:p>
          <a:p>
            <a:r>
              <a:rPr sz="4000" dirty="0"/>
              <a:t>Speed Gates are placed on roads including Bellaire Road</a:t>
            </a:r>
          </a:p>
          <a:p>
            <a:r>
              <a:rPr sz="4000" dirty="0"/>
              <a:t>Radar signs are operational on all 4 streets</a:t>
            </a:r>
          </a:p>
          <a:p>
            <a:r>
              <a:rPr sz="4000" dirty="0"/>
              <a:t>Vandalism, theft &amp; burglary challenges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Beach &amp; Gate Priorities"/>
          <p:cNvSpPr txBox="1">
            <a:spLocks noGrp="1"/>
          </p:cNvSpPr>
          <p:nvPr>
            <p:ph type="title"/>
          </p:nvPr>
        </p:nvSpPr>
        <p:spPr>
          <a:xfrm>
            <a:off x="415600" y="300494"/>
            <a:ext cx="11360800" cy="817600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Beach &amp; Gate Priorities</a:t>
            </a:r>
          </a:p>
        </p:txBody>
      </p:sp>
      <p:sp>
        <p:nvSpPr>
          <p:cNvPr id="129" name="Evening Security Guard on weekends and holidays.…"/>
          <p:cNvSpPr txBox="1">
            <a:spLocks noGrp="1"/>
          </p:cNvSpPr>
          <p:nvPr>
            <p:ph type="body" idx="1"/>
          </p:nvPr>
        </p:nvSpPr>
        <p:spPr>
          <a:xfrm>
            <a:off x="415600" y="1286088"/>
            <a:ext cx="11360800" cy="4529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85201" indent="-438901" defTabSz="877823">
              <a:buSzPts val="2600"/>
              <a:defRPr sz="2688"/>
            </a:pPr>
            <a:r>
              <a:rPr sz="3200" dirty="0"/>
              <a:t>Evening Security Guard on weekends and holidays.</a:t>
            </a:r>
          </a:p>
          <a:p>
            <a:pPr marL="585201" indent="-438901" defTabSz="877823">
              <a:buSzPts val="2600"/>
              <a:defRPr sz="2688"/>
            </a:pPr>
            <a:r>
              <a:rPr sz="3200" dirty="0"/>
              <a:t>Attendants ensuring that residents, guests are properly vetted before entering Old Lyme Shores and a log kept</a:t>
            </a:r>
          </a:p>
          <a:p>
            <a:pPr marL="585201" indent="-438901" defTabSz="877823">
              <a:buSzPts val="2600"/>
              <a:defRPr sz="2688"/>
            </a:pPr>
            <a:r>
              <a:rPr sz="3200" dirty="0"/>
              <a:t>Attendant at Brightwater AND </a:t>
            </a:r>
            <a:r>
              <a:rPr sz="3200" dirty="0" err="1"/>
              <a:t>Saltaire</a:t>
            </a:r>
            <a:r>
              <a:rPr sz="3200" dirty="0"/>
              <a:t> rather than 2 at </a:t>
            </a:r>
            <a:r>
              <a:rPr sz="3200" dirty="0" err="1"/>
              <a:t>Saltaire</a:t>
            </a:r>
            <a:r>
              <a:rPr sz="3200" dirty="0"/>
              <a:t> for the summer.   This will ensure full beach coverage.</a:t>
            </a:r>
          </a:p>
          <a:p>
            <a:pPr marL="585201" indent="-438901" defTabSz="877823">
              <a:buSzPts val="2600"/>
              <a:defRPr sz="2688"/>
            </a:pPr>
            <a:r>
              <a:rPr sz="3200" dirty="0"/>
              <a:t>Safe driving within speed limit - ALL residents of Old Lyme Shores have a stake in this.</a:t>
            </a:r>
          </a:p>
          <a:p>
            <a:pPr marL="585201" indent="-438901" defTabSz="877823">
              <a:buSzPts val="2600"/>
              <a:defRPr sz="2688"/>
            </a:pPr>
            <a:r>
              <a:rPr sz="3200" dirty="0"/>
              <a:t>Keeping gates properly positioned.</a:t>
            </a:r>
          </a:p>
          <a:p>
            <a:pPr marL="585201" indent="-438901" defTabSz="877823">
              <a:buSzPts val="2600"/>
              <a:defRPr sz="2688"/>
            </a:pPr>
            <a:r>
              <a:rPr sz="3200" dirty="0"/>
              <a:t>Helping the attendants when difficult situations arise.</a:t>
            </a:r>
          </a:p>
          <a:p>
            <a:pPr marL="585201" indent="-438901" defTabSz="877823">
              <a:buSzPts val="2600"/>
              <a:defRPr sz="2688"/>
            </a:pPr>
            <a:r>
              <a:rPr sz="3200" dirty="0"/>
              <a:t>Friday evening beach movies start July 12 &amp; weekday REC program start July 9.  Schedule to be posted on bulletin boards, website and Facebook page.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ecurity Recommendations from Old Lyme P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Security Recommendations from Old Lyme PD</a:t>
            </a:r>
          </a:p>
        </p:txBody>
      </p:sp>
      <p:sp>
        <p:nvSpPr>
          <p:cNvPr id="132" name="Corporal Wayne Collins OLPD made the following recommendations after winter burglarie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200" dirty="0"/>
              <a:t>Corporal Wayne Collins OLPD made the following recommendations after winter burglaries:</a:t>
            </a:r>
          </a:p>
          <a:p>
            <a:endParaRPr dirty="0"/>
          </a:p>
          <a:p>
            <a:pPr marL="1253035" lvl="1" indent="-457188">
              <a:buChar char="●"/>
            </a:pPr>
            <a:r>
              <a:rPr sz="2800" dirty="0"/>
              <a:t>Stay vigilant as a community</a:t>
            </a:r>
          </a:p>
          <a:p>
            <a:pPr marL="1253035" lvl="1" indent="-457188">
              <a:buChar char="●"/>
            </a:pPr>
            <a:r>
              <a:rPr sz="2800" dirty="0"/>
              <a:t>Monitor and use cameras (where possible)</a:t>
            </a:r>
          </a:p>
          <a:p>
            <a:pPr marL="1253035" lvl="1" indent="-457188">
              <a:buChar char="●"/>
            </a:pPr>
            <a:r>
              <a:rPr sz="2800" dirty="0"/>
              <a:t>Use flood lights (where possible)</a:t>
            </a:r>
          </a:p>
          <a:p>
            <a:pPr marL="1253035" lvl="1" indent="-457188">
              <a:buChar char="●"/>
            </a:pPr>
            <a:r>
              <a:rPr sz="2800" dirty="0"/>
              <a:t>Report suspicious activity to the OLPD</a:t>
            </a:r>
          </a:p>
          <a:p>
            <a:pPr marL="1862620" lvl="2" indent="-457188">
              <a:buChar char="●"/>
            </a:pPr>
            <a:r>
              <a:rPr sz="2800" dirty="0"/>
              <a:t>Not mentioned by Officer Collins but helpful are interior lights on timer and motion detectors.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ea Spray Roa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Sea Spray Road</a:t>
            </a:r>
          </a:p>
        </p:txBody>
      </p:sp>
      <p:sp>
        <p:nvSpPr>
          <p:cNvPr id="135" name="August 2022 Roofing nails across driveway and yard…"/>
          <p:cNvSpPr txBox="1">
            <a:spLocks noGrp="1"/>
          </p:cNvSpPr>
          <p:nvPr>
            <p:ph type="body" idx="1"/>
          </p:nvPr>
        </p:nvSpPr>
        <p:spPr>
          <a:xfrm>
            <a:off x="415600" y="1562132"/>
            <a:ext cx="11360800" cy="50457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indent="-434329">
              <a:lnSpc>
                <a:spcPct val="72000"/>
              </a:lnSpc>
              <a:buClr>
                <a:schemeClr val="accent1"/>
              </a:buClr>
              <a:buSzPct val="100000"/>
              <a:defRPr sz="2700"/>
            </a:pPr>
            <a:r>
              <a:rPr sz="4000" dirty="0"/>
              <a:t>August 2022 Roofing nails across driveway and yard</a:t>
            </a:r>
          </a:p>
          <a:p>
            <a:pPr indent="-434329">
              <a:lnSpc>
                <a:spcPct val="72000"/>
              </a:lnSpc>
              <a:buClr>
                <a:schemeClr val="accent1"/>
              </a:buClr>
              <a:buSzPct val="100000"/>
              <a:defRPr sz="2700"/>
            </a:pPr>
            <a:r>
              <a:rPr sz="4000" dirty="0"/>
              <a:t>September 5th &amp; 6th 2022 Candle &amp; Scooter thrown through window</a:t>
            </a:r>
          </a:p>
          <a:p>
            <a:pPr indent="-434329">
              <a:lnSpc>
                <a:spcPct val="72000"/>
              </a:lnSpc>
              <a:buClr>
                <a:schemeClr val="accent1"/>
              </a:buClr>
              <a:buSzPct val="100000"/>
              <a:defRPr sz="2700"/>
            </a:pPr>
            <a:r>
              <a:rPr sz="4000" dirty="0"/>
              <a:t>April 2023 threatening letter received in mail to 2 home addresses from “OLS Residents” and threatening family house on Brightwater as well</a:t>
            </a:r>
          </a:p>
          <a:p>
            <a:pPr indent="-434329">
              <a:lnSpc>
                <a:spcPct val="72000"/>
              </a:lnSpc>
              <a:buClr>
                <a:schemeClr val="accent1"/>
              </a:buClr>
              <a:buSzPct val="100000"/>
              <a:defRPr sz="2700"/>
            </a:pPr>
            <a:r>
              <a:rPr sz="4000" dirty="0"/>
              <a:t>May 2024 found bullets in driveway</a:t>
            </a:r>
          </a:p>
          <a:p>
            <a:pPr indent="-434329">
              <a:lnSpc>
                <a:spcPct val="72000"/>
              </a:lnSpc>
              <a:buClr>
                <a:schemeClr val="accent1"/>
              </a:buClr>
              <a:buSzPct val="100000"/>
              <a:defRPr sz="2700"/>
            </a:pPr>
            <a:r>
              <a:rPr sz="4000" dirty="0"/>
              <a:t>2016 there was a similar pattern directly across the street of objects thrown at window and a threatening letter received from “Old Lyme Residents”</a:t>
            </a:r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94;p18" descr="Google Shape;94;p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84346"/>
            <a:ext cx="12192004" cy="642937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Google Shape;95;p18"/>
          <p:cNvSpPr txBox="1">
            <a:spLocks noGrp="1"/>
          </p:cNvSpPr>
          <p:nvPr>
            <p:ph type="sldNum" sz="quarter" idx="4294967295"/>
          </p:nvPr>
        </p:nvSpPr>
        <p:spPr>
          <a:xfrm>
            <a:off x="8839915" y="4735884"/>
            <a:ext cx="181343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 fontScale="55000" lnSpcReduction="20000"/>
          </a:bodyPr>
          <a:lstStyle/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6C2623-87EF-12E4-E2E7-AD16EE112131}"/>
              </a:ext>
            </a:extLst>
          </p:cNvPr>
          <p:cNvSpPr txBox="1">
            <a:spLocks/>
          </p:cNvSpPr>
          <p:nvPr/>
        </p:nvSpPr>
        <p:spPr>
          <a:xfrm>
            <a:off x="838200" y="268833"/>
            <a:ext cx="10515600" cy="907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u="sng" dirty="0">
                <a:cs typeface="Arial" panose="020B0604020202020204" pitchFamily="34" charset="0"/>
              </a:rPr>
              <a:t>Friends We Have Lost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A3AD63-6909-541A-06CB-6B68F318F16B}"/>
              </a:ext>
            </a:extLst>
          </p:cNvPr>
          <p:cNvSpPr txBox="1">
            <a:spLocks/>
          </p:cNvSpPr>
          <p:nvPr/>
        </p:nvSpPr>
        <p:spPr>
          <a:xfrm>
            <a:off x="1902372" y="1879684"/>
            <a:ext cx="8387255" cy="4426629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effectLst/>
                <a:ea typeface="Calibri" panose="020F0502020204030204" pitchFamily="34" charset="0"/>
              </a:rPr>
              <a:t>Thomas Barry</a:t>
            </a:r>
          </a:p>
          <a:p>
            <a:pPr marL="0" indent="0" algn="ctr">
              <a:buNone/>
            </a:pPr>
            <a:r>
              <a:rPr lang="en-US" sz="2400" b="1" dirty="0">
                <a:effectLst/>
                <a:ea typeface="Calibri" panose="020F0502020204030204" pitchFamily="34" charset="0"/>
              </a:rPr>
              <a:t>Mark Condon</a:t>
            </a:r>
          </a:p>
          <a:p>
            <a:pPr marL="0" indent="0" algn="ctr">
              <a:buNone/>
            </a:pPr>
            <a:r>
              <a:rPr lang="en-US" sz="2400" b="1" dirty="0"/>
              <a:t>Stasia </a:t>
            </a:r>
            <a:r>
              <a:rPr lang="en-US" sz="2400" b="1" dirty="0" err="1"/>
              <a:t>DeMichele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Gregory F. Dowling</a:t>
            </a:r>
          </a:p>
          <a:p>
            <a:pPr marL="0" indent="0" algn="ctr">
              <a:buNone/>
            </a:pPr>
            <a:r>
              <a:rPr lang="en-US" sz="2400" b="1" dirty="0"/>
              <a:t>Robert Duffy </a:t>
            </a:r>
          </a:p>
          <a:p>
            <a:pPr marL="0" indent="0" algn="ctr">
              <a:buNone/>
            </a:pPr>
            <a:r>
              <a:rPr lang="en-US" sz="2400" b="1" dirty="0"/>
              <a:t>Noreen Fiddler</a:t>
            </a:r>
          </a:p>
          <a:p>
            <a:pPr marL="0" indent="0" algn="ctr">
              <a:buNone/>
            </a:pPr>
            <a:r>
              <a:rPr lang="en-US" sz="2400" b="1" i="0" u="none" strike="noStrike" baseline="0" dirty="0"/>
              <a:t>Jerry Grady </a:t>
            </a:r>
          </a:p>
          <a:p>
            <a:pPr marL="0" indent="0" algn="ctr">
              <a:buNone/>
            </a:pPr>
            <a:r>
              <a:rPr lang="en-US" sz="2400" b="1" dirty="0"/>
              <a:t>Jane Graml</a:t>
            </a:r>
          </a:p>
          <a:p>
            <a:pPr marL="0" indent="0" algn="ctr">
              <a:buNone/>
            </a:pPr>
            <a:endParaRPr lang="en-US" sz="2400" b="1" dirty="0">
              <a:effectLst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>
              <a:effectLst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b="1" dirty="0">
              <a:effectLst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b="1" dirty="0">
                <a:effectLst/>
                <a:ea typeface="Calibri" panose="020F0502020204030204" pitchFamily="34" charset="0"/>
              </a:rPr>
              <a:t>Lillian Jones</a:t>
            </a:r>
            <a:endParaRPr lang="en-US" sz="2400" b="1" dirty="0"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b="1" dirty="0">
                <a:effectLst/>
                <a:ea typeface="Calibri" panose="020F0502020204030204" pitchFamily="34" charset="0"/>
              </a:rPr>
              <a:t>John Leonardi</a:t>
            </a:r>
            <a:endParaRPr lang="en-US" sz="2400" b="1" dirty="0"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dirty="0">
                <a:effectLst/>
                <a:ea typeface="Times New Roman" panose="02020603050405020304" pitchFamily="18" charset="0"/>
              </a:rPr>
              <a:t>James McCauley</a:t>
            </a:r>
            <a:endParaRPr lang="en-US" sz="2400" b="1" dirty="0">
              <a:effectLst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b="1" dirty="0">
                <a:effectLst/>
                <a:ea typeface="Calibri" panose="020F0502020204030204" pitchFamily="34" charset="0"/>
              </a:rPr>
              <a:t>Patricia </a:t>
            </a:r>
            <a:r>
              <a:rPr lang="en-US" sz="2400" b="1" dirty="0" err="1">
                <a:effectLst/>
                <a:ea typeface="Calibri" panose="020F0502020204030204" pitchFamily="34" charset="0"/>
              </a:rPr>
              <a:t>Mozelak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400" b="1" dirty="0">
                <a:effectLst/>
                <a:ea typeface="Calibri" panose="020F0502020204030204" pitchFamily="34" charset="0"/>
              </a:rPr>
              <a:t>Joan O'Brien</a:t>
            </a:r>
          </a:p>
          <a:p>
            <a:pPr marL="0" indent="0" algn="ctr">
              <a:buNone/>
            </a:pPr>
            <a:r>
              <a:rPr lang="en-US" sz="2400" b="1" dirty="0"/>
              <a:t>Richard Roman</a:t>
            </a:r>
          </a:p>
          <a:p>
            <a:pPr marL="0" indent="0" algn="ctr">
              <a:buNone/>
            </a:pPr>
            <a:r>
              <a:rPr lang="en-US" sz="2400" b="1" dirty="0"/>
              <a:t>David Wheeler</a:t>
            </a:r>
          </a:p>
          <a:p>
            <a:pPr marL="0" indent="0" algn="ctr">
              <a:buNone/>
            </a:pPr>
            <a:r>
              <a:rPr lang="en-US" sz="2400" b="1" i="0" u="none" strike="noStrike" baseline="0" dirty="0"/>
              <a:t>Michael Wheeler</a:t>
            </a:r>
            <a:endParaRPr lang="en-US" sz="1800" b="1" dirty="0">
              <a:effectLst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br>
              <a:rPr lang="en-US" sz="2000" b="1" dirty="0"/>
            </a:br>
            <a:endParaRPr lang="en-US" sz="2200" b="1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1BC08A-5883-1381-6F1F-BAF9D8F5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77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00;p19" descr="Google Shape;100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67" y="387499"/>
            <a:ext cx="11693733" cy="5932334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43" name="Google Shape;101;p19"/>
          <p:cNvGrpSpPr/>
          <p:nvPr/>
        </p:nvGrpSpPr>
        <p:grpSpPr>
          <a:xfrm>
            <a:off x="2685932" y="2541099"/>
            <a:ext cx="842801" cy="552801"/>
            <a:chOff x="0" y="0"/>
            <a:chExt cx="842800" cy="552799"/>
          </a:xfrm>
        </p:grpSpPr>
        <p:sp>
          <p:nvSpPr>
            <p:cNvPr id="141" name="Oval"/>
            <p:cNvSpPr/>
            <p:nvPr/>
          </p:nvSpPr>
          <p:spPr>
            <a:xfrm>
              <a:off x="-1" y="0"/>
              <a:ext cx="842802" cy="552800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Old Standard TT"/>
                  <a:ea typeface="Old Standard TT"/>
                  <a:cs typeface="Old Standard TT"/>
                  <a:sym typeface="Old Standard TT"/>
                </a:defRPr>
              </a:pPr>
              <a:endParaRPr/>
            </a:p>
          </p:txBody>
        </p:sp>
        <p:sp>
          <p:nvSpPr>
            <p:cNvPr id="142" name="Shape"/>
            <p:cNvSpPr/>
            <p:nvPr/>
          </p:nvSpPr>
          <p:spPr>
            <a:xfrm>
              <a:off x="-1" y="0"/>
              <a:ext cx="842802" cy="552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63" y="3163"/>
                  </a:moveTo>
                  <a:lnTo>
                    <a:pt x="18437" y="18437"/>
                  </a:lnTo>
                  <a:moveTo>
                    <a:pt x="18437" y="3163"/>
                  </a:moveTo>
                  <a:lnTo>
                    <a:pt x="3163" y="18437"/>
                  </a:ln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Old Standard TT"/>
                  <a:ea typeface="Old Standard TT"/>
                  <a:cs typeface="Old Standard TT"/>
                  <a:sym typeface="Old Standard TT"/>
                </a:defRPr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06;p20"/>
          <p:cNvSpPr txBox="1">
            <a:spLocks noGrp="1"/>
          </p:cNvSpPr>
          <p:nvPr>
            <p:ph type="title"/>
          </p:nvPr>
        </p:nvSpPr>
        <p:spPr>
          <a:xfrm>
            <a:off x="415599" y="593366"/>
            <a:ext cx="11360802" cy="817601"/>
          </a:xfrm>
          <a:prstGeom prst="rect">
            <a:avLst/>
          </a:prstGeom>
        </p:spPr>
        <p:txBody>
          <a:bodyPr lIns="121899" tIns="121899" rIns="121899" bIns="121899"/>
          <a:lstStyle>
            <a:lvl1pPr>
              <a:defRPr sz="3900"/>
            </a:lvl1pPr>
          </a:lstStyle>
          <a:p>
            <a:r>
              <a:rPr dirty="0"/>
              <a:t>Community Call To Action</a:t>
            </a:r>
          </a:p>
        </p:txBody>
      </p:sp>
      <p:sp>
        <p:nvSpPr>
          <p:cNvPr id="146" name="Google Shape;107;p20"/>
          <p:cNvSpPr txBox="1">
            <a:spLocks noGrp="1"/>
          </p:cNvSpPr>
          <p:nvPr>
            <p:ph type="body" idx="1"/>
          </p:nvPr>
        </p:nvSpPr>
        <p:spPr>
          <a:xfrm>
            <a:off x="415599" y="1562133"/>
            <a:ext cx="11360802" cy="4529601"/>
          </a:xfrm>
          <a:prstGeom prst="rect">
            <a:avLst/>
          </a:prstGeom>
        </p:spPr>
        <p:txBody>
          <a:bodyPr lIns="121899" tIns="121899" rIns="121899" bIns="121899">
            <a:normAutofit/>
          </a:bodyPr>
          <a:lstStyle/>
          <a:p>
            <a:pPr indent="-541853">
              <a:buSzPts val="3700"/>
              <a:defRPr sz="3700"/>
            </a:pPr>
            <a:r>
              <a:rPr sz="4400" dirty="0"/>
              <a:t>Anyone with information please reach out to:</a:t>
            </a:r>
          </a:p>
          <a:p>
            <a:pPr marL="1253035" lvl="1" indent="-541852">
              <a:buSzPts val="3700"/>
              <a:buChar char="●"/>
              <a:defRPr sz="3700"/>
            </a:pPr>
            <a:r>
              <a:rPr sz="4400" dirty="0"/>
              <a:t> Trooper Weber</a:t>
            </a:r>
          </a:p>
          <a:p>
            <a:pPr marL="1219169" lvl="1" indent="-507987">
              <a:buSzPts val="3200"/>
              <a:defRPr sz="3200" u="sng">
                <a:solidFill>
                  <a:srgbClr val="0563C1"/>
                </a:solidFill>
              </a:defRPr>
            </a:pPr>
            <a:r>
              <a:rPr sz="4400" dirty="0">
                <a:uFill>
                  <a:solidFill>
                    <a:srgbClr val="0563C1"/>
                  </a:solidFill>
                </a:uFill>
                <a:hlinkClick r:id="rId2"/>
              </a:rPr>
              <a:t>matthew.weber@ct.gov</a:t>
            </a:r>
            <a:r>
              <a:rPr sz="4400" dirty="0"/>
              <a:t>  </a:t>
            </a:r>
          </a:p>
          <a:p>
            <a:pPr marL="1179812" lvl="1" indent="-468629">
              <a:buSzPts val="3200"/>
              <a:buChar char="●"/>
              <a:defRPr sz="3700"/>
            </a:pPr>
            <a:r>
              <a:rPr sz="4400" dirty="0"/>
              <a:t>(860) 399-2100</a:t>
            </a:r>
          </a:p>
          <a:p>
            <a:pPr marL="1253035" lvl="1" indent="-541852">
              <a:buSzPts val="3700"/>
              <a:buChar char="●"/>
              <a:defRPr sz="3700"/>
            </a:pPr>
            <a:r>
              <a:rPr sz="4400" dirty="0"/>
              <a:t>OLPD - (860) 434-1986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3" descr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359536" cy="132778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lide Number Placeholder 2"/>
          <p:cNvSpPr txBox="1">
            <a:spLocks noGrp="1"/>
          </p:cNvSpPr>
          <p:nvPr>
            <p:ph type="sldNum" sz="quarter" idx="4294967295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15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438150"/>
            <a:ext cx="8128000" cy="598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629" y="460072"/>
            <a:ext cx="10964365" cy="1097839"/>
          </a:xfrm>
        </p:spPr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Are We Overtaxed at OLS?  </a:t>
            </a: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CB158-766D-03C5-DA8A-A8EA17A3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39CAA-DABE-B059-594C-504FC869D74C}"/>
              </a:ext>
            </a:extLst>
          </p:cNvPr>
          <p:cNvSpPr txBox="1"/>
          <p:nvPr/>
        </p:nvSpPr>
        <p:spPr>
          <a:xfrm>
            <a:off x="1428629" y="1854135"/>
            <a:ext cx="995144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Comparative data from the State of Connecticut for the Town of Old Lyme shows that even after increasing the mill rate to 3.1, OLS’s mill rate remains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lowest of all the beaches (Rogers Lake excluded)</a:t>
            </a:r>
            <a:endParaRPr lang="en-US" sz="2400" dirty="0">
              <a:latin typeface="Aptos" panose="020B00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dirty="0">
              <a:latin typeface="Aptos" panose="020B00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 Colony Beach Association			4.0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 Sands Beach Association			4.0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Miami Beach Association				3.5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Point of Woods Association				3.5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 Lyme Shores Beach Association	3.1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dirty="0">
                <a:hlinkClick r:id="rId4"/>
              </a:rPr>
              <a:t>mill-rates-fy-23-24-9192023.pdf (ct.gov)</a:t>
            </a:r>
            <a:endParaRPr lang="en-US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65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899FD38A-B3E7-AB30-0115-9D57C77158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9535" cy="132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51D88-B73A-192C-352D-84814EC7F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992" y="239843"/>
            <a:ext cx="6265889" cy="64457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C64683-C7E4-4654-61DB-6D64857C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9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1435F-9133-4AA4-C5F5-3365BD9C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C54FD-F843-72DC-DC2F-0D202023E598}"/>
              </a:ext>
            </a:extLst>
          </p:cNvPr>
          <p:cNvSpPr txBox="1"/>
          <p:nvPr/>
        </p:nvSpPr>
        <p:spPr>
          <a:xfrm>
            <a:off x="1169581" y="1327787"/>
            <a:ext cx="1048370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FINANCIALS 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Q and A 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4051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1435F-9133-4AA4-C5F5-3365BD9C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C54FD-F843-72DC-DC2F-0D202023E598}"/>
              </a:ext>
            </a:extLst>
          </p:cNvPr>
          <p:cNvSpPr txBox="1"/>
          <p:nvPr/>
        </p:nvSpPr>
        <p:spPr>
          <a:xfrm>
            <a:off x="1359535" y="2897447"/>
            <a:ext cx="104837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BUDGET AND MILL RATE VOTE 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7707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535" y="1122363"/>
            <a:ext cx="9595336" cy="2387600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Nominating Committee</a:t>
            </a: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778511-B115-5CF9-23E8-46C3CB8A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38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796B24C-CA76-42DC-9472-2B6A4D6B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66" y="275766"/>
            <a:ext cx="10205156" cy="1140107"/>
          </a:xfrm>
        </p:spPr>
        <p:txBody>
          <a:bodyPr>
            <a:normAutofit/>
          </a:bodyPr>
          <a:lstStyle/>
          <a:p>
            <a:r>
              <a:rPr lang="en-US" sz="3800" dirty="0"/>
              <a:t>Nominating Committee</a:t>
            </a:r>
          </a:p>
        </p:txBody>
      </p:sp>
      <p:pic>
        <p:nvPicPr>
          <p:cNvPr id="10" name="Picture 9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BD48D883-664A-4039-AAA7-8EF9940742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071797" y="2982377"/>
            <a:ext cx="7190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OLSBA Ball Field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7D64EE-3148-4972-B8AC-205A190DCA43}"/>
              </a:ext>
            </a:extLst>
          </p:cNvPr>
          <p:cNvSpPr txBox="1">
            <a:spLocks/>
          </p:cNvSpPr>
          <p:nvPr/>
        </p:nvSpPr>
        <p:spPr>
          <a:xfrm>
            <a:off x="484632" y="1832985"/>
            <a:ext cx="11548872" cy="329606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/>
              <a:t>		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C9D19-05B7-6D5A-A19A-7611CC8F5635}"/>
              </a:ext>
            </a:extLst>
          </p:cNvPr>
          <p:cNvSpPr txBox="1"/>
          <p:nvPr/>
        </p:nvSpPr>
        <p:spPr>
          <a:xfrm>
            <a:off x="825910" y="1951672"/>
            <a:ext cx="11207593" cy="738663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/>
              <a:t>       </a:t>
            </a:r>
            <a:r>
              <a:rPr lang="en-US" sz="2400" b="1" u="sng" dirty="0"/>
              <a:t>Board of Governors </a:t>
            </a:r>
            <a:r>
              <a:rPr lang="en-US" sz="2400" b="1" dirty="0"/>
              <a:t>				</a:t>
            </a:r>
            <a:r>
              <a:rPr lang="en-US" sz="2400" b="1" u="sng" dirty="0"/>
              <a:t>Term Expires at Annual Meeting In </a:t>
            </a:r>
          </a:p>
          <a:p>
            <a:endParaRPr lang="en-US" b="1" u="sng" dirty="0"/>
          </a:p>
          <a:p>
            <a:r>
              <a:rPr lang="en-US" sz="2400" dirty="0"/>
              <a:t>	Jay Moynihan* 								2024</a:t>
            </a:r>
          </a:p>
          <a:p>
            <a:r>
              <a:rPr lang="en-US" sz="2400" dirty="0"/>
              <a:t>	MaryKate Reynolds							2024</a:t>
            </a:r>
          </a:p>
          <a:p>
            <a:r>
              <a:rPr lang="en-US" sz="2400" dirty="0"/>
              <a:t>	Kathi Stickley**		          					2025</a:t>
            </a:r>
          </a:p>
          <a:p>
            <a:r>
              <a:rPr lang="en-US" sz="2400" dirty="0"/>
              <a:t>	Scott Rottinghaus*							2025</a:t>
            </a:r>
          </a:p>
          <a:p>
            <a:r>
              <a:rPr lang="en-US" sz="2400" dirty="0"/>
              <a:t>	John Mandracchia								2026</a:t>
            </a:r>
          </a:p>
          <a:p>
            <a:r>
              <a:rPr lang="en-US" sz="2400" dirty="0"/>
              <a:t>	Greg Symon*									2026</a:t>
            </a:r>
          </a:p>
          <a:p>
            <a:endParaRPr lang="en-US" sz="2400" dirty="0"/>
          </a:p>
          <a:p>
            <a:r>
              <a:rPr lang="en-US" sz="2400" dirty="0"/>
              <a:t>*Appointed by the Board of Governors to fill mid-year vacancy for the seat with the </a:t>
            </a:r>
          </a:p>
          <a:p>
            <a:r>
              <a:rPr lang="en-US" sz="2400" dirty="0"/>
              <a:t>  3-year term shown above. 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**Resigned as of May 30, 2024</a:t>
            </a:r>
          </a:p>
          <a:p>
            <a:endParaRPr lang="en-US" sz="2400" dirty="0"/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6A72D-F097-4D8D-2F84-B3D8C01F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81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796B24C-CA76-42DC-9472-2B6A4D6B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66" y="275766"/>
            <a:ext cx="10205156" cy="1140107"/>
          </a:xfrm>
        </p:spPr>
        <p:txBody>
          <a:bodyPr>
            <a:normAutofit/>
          </a:bodyPr>
          <a:lstStyle/>
          <a:p>
            <a:r>
              <a:rPr lang="en-US" sz="3800" dirty="0"/>
              <a:t>Nominating Committee</a:t>
            </a:r>
          </a:p>
        </p:txBody>
      </p:sp>
      <p:pic>
        <p:nvPicPr>
          <p:cNvPr id="10" name="Picture 9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BD48D883-664A-4039-AAA7-8EF9940742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071797" y="2982377"/>
            <a:ext cx="7190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OLSBA Ball Field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7D64EE-3148-4972-B8AC-205A190DCA43}"/>
              </a:ext>
            </a:extLst>
          </p:cNvPr>
          <p:cNvSpPr txBox="1">
            <a:spLocks/>
          </p:cNvSpPr>
          <p:nvPr/>
        </p:nvSpPr>
        <p:spPr>
          <a:xfrm>
            <a:off x="484632" y="1832985"/>
            <a:ext cx="11548872" cy="329606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/>
              <a:t>		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C9D19-05B7-6D5A-A19A-7611CC8F5635}"/>
              </a:ext>
            </a:extLst>
          </p:cNvPr>
          <p:cNvSpPr txBox="1"/>
          <p:nvPr/>
        </p:nvSpPr>
        <p:spPr>
          <a:xfrm>
            <a:off x="589936" y="1951672"/>
            <a:ext cx="11117432" cy="443198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/>
              <a:t>      </a:t>
            </a:r>
            <a:r>
              <a:rPr lang="en-US" sz="2400" b="1" u="sng" dirty="0"/>
              <a:t>Board of Governors Nominees</a:t>
            </a:r>
            <a:r>
              <a:rPr lang="en-US" sz="2400" b="1" dirty="0"/>
              <a:t>			</a:t>
            </a:r>
            <a:r>
              <a:rPr lang="en-US" sz="2400" b="1" u="sng" dirty="0"/>
              <a:t>3-Year Term Expires at Annual Meeting In </a:t>
            </a:r>
          </a:p>
          <a:p>
            <a:endParaRPr lang="en-US" b="1" u="sng" dirty="0"/>
          </a:p>
          <a:p>
            <a:r>
              <a:rPr lang="en-US" sz="2400" dirty="0"/>
              <a:t>	Tim Larson												2025</a:t>
            </a:r>
          </a:p>
          <a:p>
            <a:r>
              <a:rPr lang="en-US" sz="2400" dirty="0"/>
              <a:t>	Scott Rottinghaus 										2025</a:t>
            </a:r>
          </a:p>
          <a:p>
            <a:r>
              <a:rPr lang="en-US" sz="2400" dirty="0"/>
              <a:t>	Greg Symon											2026</a:t>
            </a:r>
          </a:p>
          <a:p>
            <a:r>
              <a:rPr lang="en-US" sz="2400" dirty="0"/>
              <a:t>	Jay Moynihan											2027</a:t>
            </a:r>
          </a:p>
          <a:p>
            <a:r>
              <a:rPr lang="en-US" sz="2400" dirty="0"/>
              <a:t>	MaryKate Reynolds									2027</a:t>
            </a:r>
          </a:p>
          <a:p>
            <a:endParaRPr lang="en-US" sz="2400" dirty="0"/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7F1E7D-7421-D195-7D5B-101F99BD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612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3855" y="317583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Resident Comments</a:t>
            </a:r>
            <a:br>
              <a:rPr lang="en-US" dirty="0">
                <a:cs typeface="Arial" panose="020B0604020202020204" pitchFamily="34" charset="0"/>
              </a:rPr>
            </a:br>
            <a:br>
              <a:rPr lang="en-US" dirty="0">
                <a:cs typeface="Arial" panose="020B0604020202020204" pitchFamily="34" charset="0"/>
              </a:rPr>
            </a:br>
            <a:r>
              <a:rPr lang="en-US" b="1" dirty="0">
                <a:cs typeface="Arial" panose="020B0604020202020204" pitchFamily="34" charset="0"/>
              </a:rPr>
              <a:t>3 Minutes per Resident</a:t>
            </a:r>
            <a:br>
              <a:rPr lang="en-US" dirty="0">
                <a:cs typeface="Arial" panose="020B0604020202020204" pitchFamily="34" charset="0"/>
              </a:rPr>
            </a:br>
            <a:br>
              <a:rPr lang="en-US" sz="2000" dirty="0">
                <a:cs typeface="Arial" panose="020B0604020202020204" pitchFamily="34" charset="0"/>
              </a:rPr>
            </a:br>
            <a:br>
              <a:rPr lang="en-US" sz="2000" dirty="0">
                <a:cs typeface="Arial" panose="020B0604020202020204" pitchFamily="34" charset="0"/>
              </a:rPr>
            </a:br>
            <a:br>
              <a:rPr lang="en-US" sz="2000" dirty="0">
                <a:cs typeface="Arial" panose="020B0604020202020204" pitchFamily="34" charset="0"/>
              </a:rPr>
            </a:br>
            <a:br>
              <a:rPr lang="en-US" sz="2000" dirty="0">
                <a:cs typeface="Arial" panose="020B0604020202020204" pitchFamily="34" charset="0"/>
              </a:rPr>
            </a:b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358553-6978-1542-E8F5-5E82C94E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75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796B24C-CA76-42DC-9472-2B6A4D6B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66" y="275766"/>
            <a:ext cx="10205156" cy="1140107"/>
          </a:xfrm>
        </p:spPr>
        <p:txBody>
          <a:bodyPr>
            <a:normAutofit/>
          </a:bodyPr>
          <a:lstStyle/>
          <a:p>
            <a:r>
              <a:rPr lang="en-US" sz="3800" dirty="0"/>
              <a:t>Nominating Committee</a:t>
            </a:r>
          </a:p>
        </p:txBody>
      </p:sp>
      <p:pic>
        <p:nvPicPr>
          <p:cNvPr id="10" name="Picture 9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BD48D883-664A-4039-AAA7-8EF9940742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071797" y="2982377"/>
            <a:ext cx="7190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OLSBA Ball Field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7D64EE-3148-4972-B8AC-205A190DCA43}"/>
              </a:ext>
            </a:extLst>
          </p:cNvPr>
          <p:cNvSpPr txBox="1">
            <a:spLocks/>
          </p:cNvSpPr>
          <p:nvPr/>
        </p:nvSpPr>
        <p:spPr>
          <a:xfrm>
            <a:off x="484632" y="3541986"/>
            <a:ext cx="11548872" cy="3174122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/>
              <a:t>		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C9D19-05B7-6D5A-A19A-7611CC8F5635}"/>
              </a:ext>
            </a:extLst>
          </p:cNvPr>
          <p:cNvSpPr txBox="1"/>
          <p:nvPr/>
        </p:nvSpPr>
        <p:spPr>
          <a:xfrm>
            <a:off x="679767" y="2064658"/>
            <a:ext cx="10881611" cy="258532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b="1" dirty="0"/>
              <a:t>	</a:t>
            </a:r>
            <a:r>
              <a:rPr lang="en-US" sz="2400" b="1" u="sng" dirty="0"/>
              <a:t>Officer Nominees</a:t>
            </a:r>
            <a:r>
              <a:rPr lang="en-US" sz="2400" b="1" i="1" dirty="0"/>
              <a:t>*	</a:t>
            </a:r>
            <a:r>
              <a:rPr lang="en-US" sz="2400" b="1" dirty="0"/>
              <a:t>	</a:t>
            </a:r>
            <a:r>
              <a:rPr lang="en-US" sz="2400" b="1" u="sng" dirty="0"/>
              <a:t>Position</a:t>
            </a:r>
            <a:r>
              <a:rPr lang="en-US" sz="2400" b="1" dirty="0"/>
              <a:t>		        			</a:t>
            </a:r>
            <a:r>
              <a:rPr lang="en-US" sz="2400" b="1" u="sng" dirty="0"/>
              <a:t>Outgoing Officer</a:t>
            </a:r>
          </a:p>
          <a:p>
            <a:endParaRPr lang="en-US" b="1" u="sng" dirty="0"/>
          </a:p>
          <a:p>
            <a:r>
              <a:rPr lang="en-US" sz="2400" dirty="0"/>
              <a:t>	Diane Duhaime 			President</a:t>
            </a:r>
          </a:p>
          <a:p>
            <a:r>
              <a:rPr lang="en-US" sz="2400" dirty="0"/>
              <a:t>	Paul Yellen					Vice President</a:t>
            </a:r>
          </a:p>
          <a:p>
            <a:r>
              <a:rPr lang="en-US" sz="2400" dirty="0"/>
              <a:t>	Rob Cappellucci 			Treasurer &amp; Tax Collector			Norm Yester		 </a:t>
            </a:r>
          </a:p>
          <a:p>
            <a:r>
              <a:rPr lang="en-US" sz="2400" dirty="0"/>
              <a:t>	________________		Secretary							Joanne Gilland</a:t>
            </a:r>
          </a:p>
          <a:p>
            <a:r>
              <a:rPr lang="en-US" sz="2400" dirty="0"/>
              <a:t>	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6DC97-6AAC-3224-AEA7-43D8B13BBB0E}"/>
              </a:ext>
            </a:extLst>
          </p:cNvPr>
          <p:cNvSpPr txBox="1"/>
          <p:nvPr/>
        </p:nvSpPr>
        <p:spPr>
          <a:xfrm>
            <a:off x="679767" y="5729646"/>
            <a:ext cx="6753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*Term is One Year for Officers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5D3ADC-B6C1-1FEA-BA21-011ED2126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51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796B24C-CA76-42DC-9472-2B6A4D6B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66" y="275766"/>
            <a:ext cx="10205156" cy="1140107"/>
          </a:xfrm>
        </p:spPr>
        <p:txBody>
          <a:bodyPr>
            <a:normAutofit/>
          </a:bodyPr>
          <a:lstStyle/>
          <a:p>
            <a:r>
              <a:rPr lang="en-US" sz="3800" dirty="0"/>
              <a:t>Nominating Committee</a:t>
            </a:r>
          </a:p>
        </p:txBody>
      </p:sp>
      <p:pic>
        <p:nvPicPr>
          <p:cNvPr id="10" name="Picture 9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BD48D883-664A-4039-AAA7-8EF9940742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071797" y="2982377"/>
            <a:ext cx="7190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OLSBA Ball Field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7D64EE-3148-4972-B8AC-205A190DCA43}"/>
              </a:ext>
            </a:extLst>
          </p:cNvPr>
          <p:cNvSpPr txBox="1">
            <a:spLocks/>
          </p:cNvSpPr>
          <p:nvPr/>
        </p:nvSpPr>
        <p:spPr>
          <a:xfrm>
            <a:off x="484632" y="1832985"/>
            <a:ext cx="11548872" cy="329606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/>
              <a:t>		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C9D19-05B7-6D5A-A19A-7611CC8F5635}"/>
              </a:ext>
            </a:extLst>
          </p:cNvPr>
          <p:cNvSpPr txBox="1"/>
          <p:nvPr/>
        </p:nvSpPr>
        <p:spPr>
          <a:xfrm>
            <a:off x="1837083" y="1463794"/>
            <a:ext cx="8517834" cy="517064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/>
              <a:t>        </a:t>
            </a:r>
            <a:r>
              <a:rPr lang="en-US" sz="2400" b="1" u="sng" dirty="0"/>
              <a:t>Committee Member Appointments – Term is One Year</a:t>
            </a:r>
            <a:r>
              <a:rPr lang="en-US" sz="2400" b="1" dirty="0"/>
              <a:t>	</a:t>
            </a:r>
            <a:endParaRPr lang="en-US" sz="2400" b="1" u="sng" dirty="0"/>
          </a:p>
          <a:p>
            <a:endParaRPr lang="en-US" b="1" u="sng" dirty="0"/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Nominating Committee recommends that the Board of Governors reappointment all qualified Standing Committee members who were appointed by the Board in 2024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List of Committees and Committee Members is located at: </a:t>
            </a:r>
          </a:p>
          <a:p>
            <a:pPr marL="1423988"/>
            <a:r>
              <a:rPr lang="en-US" sz="2400" dirty="0">
                <a:hlinkClick r:id="rId4"/>
              </a:rPr>
              <a:t>https://oldlymeshores.org/2024/06/committee-listing/</a:t>
            </a:r>
            <a:r>
              <a:rPr lang="en-US" sz="2400" dirty="0"/>
              <a:t> </a:t>
            </a:r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r>
              <a:rPr lang="en-US" sz="2400" dirty="0"/>
              <a:t>	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300B83-26C3-A4F0-9F36-F4EF844E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62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796B24C-CA76-42DC-9472-2B6A4D6B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66" y="275766"/>
            <a:ext cx="10205156" cy="1140107"/>
          </a:xfrm>
        </p:spPr>
        <p:txBody>
          <a:bodyPr>
            <a:normAutofit/>
          </a:bodyPr>
          <a:lstStyle/>
          <a:p>
            <a:r>
              <a:rPr lang="en-US" sz="3800" dirty="0"/>
              <a:t>Nominating Committee</a:t>
            </a:r>
          </a:p>
        </p:txBody>
      </p:sp>
      <p:pic>
        <p:nvPicPr>
          <p:cNvPr id="10" name="Picture 9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BD48D883-664A-4039-AAA7-8EF9940742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071797" y="2982377"/>
            <a:ext cx="7190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OLSBA Ball Field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7D64EE-3148-4972-B8AC-205A190DCA43}"/>
              </a:ext>
            </a:extLst>
          </p:cNvPr>
          <p:cNvSpPr txBox="1">
            <a:spLocks/>
          </p:cNvSpPr>
          <p:nvPr/>
        </p:nvSpPr>
        <p:spPr>
          <a:xfrm>
            <a:off x="484632" y="1832985"/>
            <a:ext cx="11548872" cy="329606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/>
              <a:t>		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C9D19-05B7-6D5A-A19A-7611CC8F5635}"/>
              </a:ext>
            </a:extLst>
          </p:cNvPr>
          <p:cNvSpPr txBox="1"/>
          <p:nvPr/>
        </p:nvSpPr>
        <p:spPr>
          <a:xfrm>
            <a:off x="484632" y="1415873"/>
            <a:ext cx="11548872" cy="77559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/>
              <a:t>       </a:t>
            </a:r>
            <a:r>
              <a:rPr lang="en-US" sz="2400" b="1" u="sng" dirty="0"/>
              <a:t>WPCA Today </a:t>
            </a:r>
            <a:r>
              <a:rPr lang="en-US" sz="2400" b="1" dirty="0"/>
              <a:t>			</a:t>
            </a:r>
            <a:r>
              <a:rPr lang="en-US" sz="2400" b="1" u="sng" dirty="0"/>
              <a:t>Term Expires on June 30 In</a:t>
            </a:r>
            <a:r>
              <a:rPr lang="en-US" sz="2400" b="1" dirty="0"/>
              <a:t>		</a:t>
            </a:r>
            <a:r>
              <a:rPr lang="en-US" sz="2400" b="1" u="sng" dirty="0"/>
              <a:t>Nominee for Term Expiring on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																</a:t>
            </a:r>
            <a:r>
              <a:rPr lang="en-US" sz="2400" b="1" u="sng" dirty="0"/>
              <a:t>June 30 2027</a:t>
            </a:r>
            <a:endParaRPr lang="en-US" b="1" u="sng" dirty="0"/>
          </a:p>
          <a:p>
            <a:r>
              <a:rPr lang="en-US" sz="2400" dirty="0"/>
              <a:t>	Jay Moynihan* 			2024							</a:t>
            </a:r>
          </a:p>
          <a:p>
            <a:r>
              <a:rPr lang="en-US" sz="2400" dirty="0"/>
              <a:t>	Greg Symon*				2024							</a:t>
            </a:r>
          </a:p>
          <a:p>
            <a:r>
              <a:rPr lang="en-US" sz="2400" dirty="0"/>
              <a:t>	Bob Palazzo 				2024									</a:t>
            </a:r>
          </a:p>
          <a:p>
            <a:r>
              <a:rPr lang="en-US" sz="2400" dirty="0"/>
              <a:t>	John Cunningham 		       2025							</a:t>
            </a:r>
          </a:p>
          <a:p>
            <a:r>
              <a:rPr lang="en-US" sz="2400" dirty="0"/>
              <a:t>	Paul Graml 				2025							</a:t>
            </a:r>
          </a:p>
          <a:p>
            <a:r>
              <a:rPr lang="en-US" sz="2400" dirty="0"/>
              <a:t>	Al Roy 						2026								</a:t>
            </a:r>
          </a:p>
          <a:p>
            <a:r>
              <a:rPr lang="en-US" sz="2400" dirty="0"/>
              <a:t>	Dede DeRosa				2026							</a:t>
            </a:r>
          </a:p>
          <a:p>
            <a:endParaRPr lang="en-US" sz="2400" dirty="0"/>
          </a:p>
          <a:p>
            <a:r>
              <a:rPr lang="en-US" dirty="0">
                <a:effectLst/>
                <a:ea typeface="Calibri" panose="020F0502020204030204" pitchFamily="34" charset="0"/>
              </a:rPr>
              <a:t>All WPCA board seats are for 3-year terms, staggered as noted above.  At least 2 shall also be members of the BOG.</a:t>
            </a:r>
          </a:p>
          <a:p>
            <a:r>
              <a:rPr lang="en-US" dirty="0"/>
              <a:t>*Appointed by the Board of Governors to fill mid-year vacancy for the seat with the 3-year term shown above.</a:t>
            </a:r>
            <a:r>
              <a:rPr lang="en-US" sz="2400" dirty="0"/>
              <a:t> </a:t>
            </a:r>
          </a:p>
          <a:p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CFA943-1920-1417-2A3A-67AF21EF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136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535" y="1545020"/>
            <a:ext cx="9595336" cy="4062851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>
                <a:cs typeface="Arial" panose="020B0604020202020204" pitchFamily="34" charset="0"/>
              </a:rPr>
              <a:t>Committee Reports</a:t>
            </a:r>
            <a:br>
              <a:rPr lang="en-US" sz="3200" dirty="0">
                <a:cs typeface="Arial" panose="020B0604020202020204" pitchFamily="34" charset="0"/>
              </a:rPr>
            </a:b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	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200" dirty="0">
              <a:cs typeface="Arial" panose="020B0604020202020204" pitchFamily="34" charset="0"/>
            </a:endParaRP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EDA2A-2A6D-F30D-6148-FDA5E562E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524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796B24C-CA76-42DC-9472-2B6A4D6B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422" y="332701"/>
            <a:ext cx="10205156" cy="1140107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Communications</a:t>
            </a:r>
          </a:p>
        </p:txBody>
      </p:sp>
      <p:pic>
        <p:nvPicPr>
          <p:cNvPr id="10" name="Picture 9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BD48D883-664A-4039-AAA7-8EF9940742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071797" y="2982377"/>
            <a:ext cx="7190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OLSBA Ball Field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7D64EE-3148-4972-B8AC-205A190DCA43}"/>
              </a:ext>
            </a:extLst>
          </p:cNvPr>
          <p:cNvSpPr txBox="1">
            <a:spLocks/>
          </p:cNvSpPr>
          <p:nvPr/>
        </p:nvSpPr>
        <p:spPr>
          <a:xfrm>
            <a:off x="11631706" y="6039290"/>
            <a:ext cx="401798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23582-06D9-72CE-53FE-43A3BF31F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406" y="2219120"/>
            <a:ext cx="2937403" cy="318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7173AC-F48E-8120-C7BB-62D2BD60E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" y="2221821"/>
            <a:ext cx="3038071" cy="3183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3C822A-ED62-2F38-7D69-5AD6F6C18712}"/>
              </a:ext>
            </a:extLst>
          </p:cNvPr>
          <p:cNvSpPr txBox="1"/>
          <p:nvPr/>
        </p:nvSpPr>
        <p:spPr>
          <a:xfrm>
            <a:off x="1490743" y="1705151"/>
            <a:ext cx="341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Quarterly Newsletters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3BABCC-6926-2A02-01FD-B032D6029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183" y="2219120"/>
            <a:ext cx="2706614" cy="31912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826E69-CD38-A0DA-61F7-54F40A5D8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6011" y="2219120"/>
            <a:ext cx="3030826" cy="31838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22BD36-B7F9-0BC6-ACC6-366B33832DB5}"/>
              </a:ext>
            </a:extLst>
          </p:cNvPr>
          <p:cNvSpPr txBox="1"/>
          <p:nvPr/>
        </p:nvSpPr>
        <p:spPr>
          <a:xfrm>
            <a:off x="7408080" y="1705151"/>
            <a:ext cx="341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Facebook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CC62B-CCFB-3FE6-DE8B-F85339782A41}"/>
              </a:ext>
            </a:extLst>
          </p:cNvPr>
          <p:cNvSpPr txBox="1"/>
          <p:nvPr/>
        </p:nvSpPr>
        <p:spPr>
          <a:xfrm>
            <a:off x="3630819" y="6011652"/>
            <a:ext cx="525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OLS Website: </a:t>
            </a:r>
            <a:r>
              <a:rPr lang="en-US" sz="2400" dirty="0">
                <a:hlinkClick r:id="rId8"/>
              </a:rPr>
              <a:t>oldlymeshores.org</a:t>
            </a:r>
            <a:endParaRPr lang="en-US" sz="2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09DDB8-B05F-DDAD-A6D2-787FA43F00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863" y="1719141"/>
            <a:ext cx="504825" cy="4476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61B4DE-2724-FCED-5CF4-E29305B7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92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8872" y="184189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Water Pollution Control Authority (WPCA)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Sewer Project Update</a:t>
            </a: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4F4FA-EC92-08D5-63AA-2C518BE2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845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e0bc6b6732_0_171"/>
          <p:cNvSpPr txBox="1">
            <a:spLocks noGrp="1"/>
          </p:cNvSpPr>
          <p:nvPr>
            <p:ph type="ctrTitle"/>
          </p:nvPr>
        </p:nvSpPr>
        <p:spPr>
          <a:xfrm>
            <a:off x="1236050" y="3030300"/>
            <a:ext cx="10685700" cy="29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latin typeface="Arial"/>
                <a:ea typeface="Arial"/>
                <a:cs typeface="Arial"/>
                <a:sym typeface="Arial"/>
              </a:rPr>
              <a:t>Infrastructure Elements</a:t>
            </a:r>
            <a:endParaRPr sz="33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★"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Mandated Sewer Installation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★"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Roadway Repair, Enhancement, and Safety Improvements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★"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Stormwater Management Improvements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g2e0bc6b6732_0_171" descr="Image result for old lyme shore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2e0bc6b6732_0_171"/>
          <p:cNvSpPr txBox="1"/>
          <p:nvPr/>
        </p:nvSpPr>
        <p:spPr>
          <a:xfrm>
            <a:off x="1744950" y="1282150"/>
            <a:ext cx="8702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FF"/>
                </a:solidFill>
              </a:rPr>
              <a:t>WPCA Update</a:t>
            </a:r>
            <a:endParaRPr sz="4800">
              <a:solidFill>
                <a:srgbClr val="0000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3600">
                <a:solidFill>
                  <a:srgbClr val="0000FF"/>
                </a:solidFill>
              </a:rPr>
              <a:t>Unified Infrastructure Project</a:t>
            </a:r>
            <a:endParaRPr sz="3600">
              <a:solidFill>
                <a:srgbClr val="0000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B4F1B7-3C1D-48FE-5F45-2F11FD7E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"/>
          <p:cNvSpPr txBox="1">
            <a:spLocks noGrp="1"/>
          </p:cNvSpPr>
          <p:nvPr>
            <p:ph type="title"/>
          </p:nvPr>
        </p:nvSpPr>
        <p:spPr>
          <a:xfrm>
            <a:off x="2437800" y="187775"/>
            <a:ext cx="73164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WPCA Update</a:t>
            </a:r>
            <a:endParaRPr sz="4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" descr="Image result for old lyme shore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"/>
          <p:cNvSpPr txBox="1"/>
          <p:nvPr/>
        </p:nvSpPr>
        <p:spPr>
          <a:xfrm>
            <a:off x="9071797" y="2982377"/>
            <a:ext cx="71906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OLSBA Ball Field</a:t>
            </a:r>
            <a:endParaRPr/>
          </a:p>
        </p:txBody>
      </p:sp>
      <p:sp>
        <p:nvSpPr>
          <p:cNvPr id="173" name="Google Shape;173;p2"/>
          <p:cNvSpPr txBox="1"/>
          <p:nvPr/>
        </p:nvSpPr>
        <p:spPr>
          <a:xfrm>
            <a:off x="484632" y="1617832"/>
            <a:ext cx="11548872" cy="4883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"/>
          <p:cNvSpPr txBox="1"/>
          <p:nvPr/>
        </p:nvSpPr>
        <p:spPr>
          <a:xfrm>
            <a:off x="1288050" y="1725500"/>
            <a:ext cx="9942000" cy="4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sng" strike="noStrike" cap="none">
                <a:solidFill>
                  <a:schemeClr val="dk1"/>
                </a:solidFill>
              </a:rPr>
              <a:t>General</a:t>
            </a:r>
            <a:endParaRPr sz="3000"/>
          </a:p>
          <a:p>
            <a: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 i="0" u="none" strike="noStrike" cap="none">
                <a:solidFill>
                  <a:schemeClr val="dk1"/>
                </a:solidFill>
              </a:rPr>
              <a:t>DEEP Consent Order</a:t>
            </a:r>
            <a:endParaRPr sz="2400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 i="0" u="none" strike="noStrike" cap="none">
                <a:solidFill>
                  <a:schemeClr val="dk1"/>
                </a:solidFill>
              </a:rPr>
              <a:t>August WPCA Special Meeting</a:t>
            </a:r>
            <a:endParaRPr sz="2400"/>
          </a:p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000" b="1" i="0" u="sng" strike="noStrike" cap="none">
                <a:solidFill>
                  <a:schemeClr val="dk1"/>
                </a:solidFill>
              </a:rPr>
              <a:t>Agreements</a:t>
            </a:r>
            <a:endParaRPr sz="3000" b="1" i="0" u="sng" strike="noStrike" cap="none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>
                <a:solidFill>
                  <a:schemeClr val="dk1"/>
                </a:solidFill>
              </a:rPr>
              <a:t>Town of Old Lyme &amp; Cost Sharing Agreement</a:t>
            </a:r>
            <a:endParaRPr sz="2400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>
                <a:solidFill>
                  <a:schemeClr val="dk1"/>
                </a:solidFill>
              </a:rPr>
              <a:t>New London Agreement</a:t>
            </a:r>
            <a:endParaRPr sz="24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000" b="1" i="0" u="sng" strike="noStrike" cap="none">
                <a:solidFill>
                  <a:schemeClr val="dk1"/>
                </a:solidFill>
              </a:rPr>
              <a:t>Design</a:t>
            </a:r>
            <a:endParaRPr sz="3000"/>
          </a:p>
          <a:p>
            <a: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>
                <a:solidFill>
                  <a:schemeClr val="dk1"/>
                </a:solidFill>
              </a:rPr>
              <a:t>Town of Old Lyme &amp; Cost Sharing Agreement</a:t>
            </a:r>
            <a:endParaRPr sz="2400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>
                <a:solidFill>
                  <a:schemeClr val="dk1"/>
                </a:solidFill>
              </a:rPr>
              <a:t>Potential Design Modifications to Shared Infrastructure</a:t>
            </a:r>
            <a:endParaRPr sz="200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B2C83B-59C7-84D1-718C-7AF5A321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" descr="Image result for old lyme shore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"/>
          <p:cNvSpPr txBox="1"/>
          <p:nvPr/>
        </p:nvSpPr>
        <p:spPr>
          <a:xfrm>
            <a:off x="9071797" y="2982377"/>
            <a:ext cx="71906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OLSBA Ball Field</a:t>
            </a:r>
            <a:endParaRPr/>
          </a:p>
        </p:txBody>
      </p:sp>
      <p:sp>
        <p:nvSpPr>
          <p:cNvPr id="181" name="Google Shape;181;p3"/>
          <p:cNvSpPr txBox="1"/>
          <p:nvPr/>
        </p:nvSpPr>
        <p:spPr>
          <a:xfrm>
            <a:off x="814709" y="1945810"/>
            <a:ext cx="10902600" cy="4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Construction</a:t>
            </a:r>
            <a:endParaRPr sz="3000" u="sng"/>
          </a:p>
          <a:p>
            <a: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>
                <a:solidFill>
                  <a:schemeClr val="dk1"/>
                </a:solidFill>
              </a:rPr>
              <a:t>Projected Bid Inflation</a:t>
            </a:r>
            <a:endParaRPr sz="2400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>
                <a:solidFill>
                  <a:schemeClr val="dk1"/>
                </a:solidFill>
              </a:rPr>
              <a:t>Seeking New Bids</a:t>
            </a:r>
            <a:endParaRPr sz="2400"/>
          </a:p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2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Financing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>
                <a:solidFill>
                  <a:schemeClr val="dk1"/>
                </a:solidFill>
              </a:rPr>
              <a:t>CT $15M Forgivable Loan Update</a:t>
            </a:r>
            <a:endParaRPr sz="2400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>
                <a:solidFill>
                  <a:schemeClr val="dk1"/>
                </a:solidFill>
              </a:rPr>
              <a:t>New Bond Resolution</a:t>
            </a:r>
            <a:endParaRPr sz="240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215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"/>
          <p:cNvSpPr txBox="1">
            <a:spLocks noGrp="1"/>
          </p:cNvSpPr>
          <p:nvPr>
            <p:ph type="title"/>
          </p:nvPr>
        </p:nvSpPr>
        <p:spPr>
          <a:xfrm>
            <a:off x="2437800" y="187775"/>
            <a:ext cx="73164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WPCA Update</a:t>
            </a:r>
            <a:endParaRPr sz="4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3B9C9C-D18F-D99B-35FC-BADC40E75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2e0bc6b6732_0_0" descr="Image result for old lyme shore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2e0bc6b6732_0_0"/>
          <p:cNvSpPr txBox="1"/>
          <p:nvPr/>
        </p:nvSpPr>
        <p:spPr>
          <a:xfrm>
            <a:off x="9071797" y="2982377"/>
            <a:ext cx="719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OLSBA Ball Field</a:t>
            </a:r>
            <a:endParaRPr/>
          </a:p>
        </p:txBody>
      </p:sp>
      <p:sp>
        <p:nvSpPr>
          <p:cNvPr id="189" name="Google Shape;189;g2e0bc6b6732_0_0"/>
          <p:cNvSpPr txBox="1"/>
          <p:nvPr/>
        </p:nvSpPr>
        <p:spPr>
          <a:xfrm>
            <a:off x="1753652" y="1676650"/>
            <a:ext cx="8684700" cy="5215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>
                <a:solidFill>
                  <a:schemeClr val="dk1"/>
                </a:solidFill>
              </a:rPr>
              <a:t>Next Steps</a:t>
            </a:r>
            <a:endParaRPr sz="3000" dirty="0"/>
          </a:p>
          <a:p>
            <a: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 dirty="0">
                <a:solidFill>
                  <a:schemeClr val="dk1"/>
                </a:solidFill>
              </a:rPr>
              <a:t>Address and resolve issues described in this update</a:t>
            </a:r>
            <a:endParaRPr sz="2400" dirty="0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 dirty="0">
                <a:solidFill>
                  <a:schemeClr val="dk1"/>
                </a:solidFill>
              </a:rPr>
              <a:t>Conclude revisions regarding existing agreements</a:t>
            </a:r>
            <a:endParaRPr sz="2400" dirty="0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 sz="2400" dirty="0">
                <a:solidFill>
                  <a:schemeClr val="dk1"/>
                </a:solidFill>
              </a:rPr>
              <a:t>Schedule a Special WPCA Meeting - August</a:t>
            </a:r>
            <a:endParaRPr sz="2400" dirty="0"/>
          </a:p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000" b="1" u="sng" dirty="0">
                <a:solidFill>
                  <a:schemeClr val="dk1"/>
                </a:solidFill>
              </a:rPr>
              <a:t>More Information</a:t>
            </a:r>
            <a:endParaRPr sz="3000" dirty="0"/>
          </a:p>
          <a:p>
            <a: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 Lyme Shores WPCA website - </a:t>
            </a: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oldlymeshores.org/</a:t>
            </a:r>
            <a:r>
              <a:rPr lang="en-US" sz="24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wpca</a:t>
            </a:r>
            <a:endParaRPr sz="2400" dirty="0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Questions and Feedback welcomed!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askthewpca.g@oldlymeshores.org</a:t>
            </a:r>
            <a:endParaRPr sz="2400"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215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2e0bc6b6732_0_0"/>
          <p:cNvSpPr txBox="1">
            <a:spLocks noGrp="1"/>
          </p:cNvSpPr>
          <p:nvPr>
            <p:ph type="title"/>
          </p:nvPr>
        </p:nvSpPr>
        <p:spPr>
          <a:xfrm>
            <a:off x="2437800" y="187775"/>
            <a:ext cx="73164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WPCA Update</a:t>
            </a:r>
            <a:endParaRPr sz="4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BCFF19-CBFE-4B37-7A02-70339CC5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767" y="1122363"/>
            <a:ext cx="10964365" cy="2387600"/>
          </a:xfrm>
        </p:spPr>
        <p:txBody>
          <a:bodyPr/>
          <a:lstStyle/>
          <a:p>
            <a:r>
              <a:rPr lang="en-US" b="1" dirty="0">
                <a:cs typeface="Arial" panose="020B0604020202020204" pitchFamily="34" charset="0"/>
              </a:rPr>
              <a:t>Financials</a:t>
            </a: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CB158-766D-03C5-DA8A-A8EA17A3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31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3855" y="317583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Resident Comments</a:t>
            </a:r>
            <a:br>
              <a:rPr lang="en-US" dirty="0">
                <a:cs typeface="Arial" panose="020B0604020202020204" pitchFamily="34" charset="0"/>
              </a:rPr>
            </a:br>
            <a:br>
              <a:rPr lang="en-US" dirty="0">
                <a:cs typeface="Arial" panose="020B0604020202020204" pitchFamily="34" charset="0"/>
              </a:rPr>
            </a:br>
            <a:r>
              <a:rPr lang="en-US" b="1" dirty="0">
                <a:cs typeface="Arial" panose="020B0604020202020204" pitchFamily="34" charset="0"/>
              </a:rPr>
              <a:t>3 Minutes per Resident</a:t>
            </a:r>
            <a:br>
              <a:rPr lang="en-US" dirty="0">
                <a:cs typeface="Arial" panose="020B0604020202020204" pitchFamily="34" charset="0"/>
              </a:rPr>
            </a:br>
            <a:br>
              <a:rPr lang="en-US" sz="2000" dirty="0">
                <a:cs typeface="Arial" panose="020B0604020202020204" pitchFamily="34" charset="0"/>
              </a:rPr>
            </a:br>
            <a:br>
              <a:rPr lang="en-US" sz="2000" dirty="0">
                <a:cs typeface="Arial" panose="020B0604020202020204" pitchFamily="34" charset="0"/>
              </a:rPr>
            </a:br>
            <a:br>
              <a:rPr lang="en-US" sz="2000" dirty="0">
                <a:cs typeface="Arial" panose="020B0604020202020204" pitchFamily="34" charset="0"/>
              </a:rPr>
            </a:br>
            <a:br>
              <a:rPr lang="en-US" sz="2000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Adjournment</a:t>
            </a: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358553-6978-1542-E8F5-5E82C94E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354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9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2496" y="3059635"/>
            <a:ext cx="119337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en-US" sz="6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Old Lyme Shores Beach Association       </a:t>
            </a:r>
            <a:endParaRPr kumimoji="0" lang="en-US" altLang="en-US" sz="6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4099" y="4137679"/>
            <a:ext cx="12192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Annual Spring Meeting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000" dirty="0"/>
              <a:t>Saturday, June 15, 2024 – 10:00 am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Ol</a:t>
            </a:r>
            <a:r>
              <a:rPr lang="en-US" altLang="en-US" sz="3000" dirty="0"/>
              <a:t>d Lyme Middle School Auditorium</a:t>
            </a:r>
          </a:p>
        </p:txBody>
      </p:sp>
      <p:pic>
        <p:nvPicPr>
          <p:cNvPr id="12" name="Picture 11" descr="Image result for old lyme shores">
            <a:hlinkClick r:id="rId3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1435F-9133-4AA4-C5F5-3365BD9C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4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767" y="2055813"/>
            <a:ext cx="10964365" cy="2387600"/>
          </a:xfrm>
        </p:spPr>
        <p:txBody>
          <a:bodyPr>
            <a:norm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Treasurer’s Report</a:t>
            </a:r>
          </a:p>
        </p:txBody>
      </p:sp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4FE66-E40F-5D40-E6A4-4F0F8585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091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899FD38A-B3E7-AB30-0115-9D57C77158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4EAF7-5125-E85A-1BCF-120C7AA6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5C1A8D-D8CD-A03A-6F02-D72806D08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737" y="138023"/>
            <a:ext cx="6399978" cy="67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A3C1E661-1816-E6B7-7EB6-9F6C59731E0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907C8-BC29-146B-47C1-44FC96712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1793CB-0F00-A13E-6147-8C2D07B91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448" y="-1"/>
            <a:ext cx="688437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46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old lyme shores">
            <a:hlinkClick r:id="rId2" invalidUrl="https://www.google.com/imgres?imgurl=https://pbs.twimg.com/profile_images/728440133507162112/UJw92JDd.jpg&amp;imgrefurl=https://twitter.com/olsct&amp;docid=_yvnn4ioc6vitM&amp;tbnid=CrbfR8xpBhUejM:&amp;vet=10ahUKEwjAr8S3xZzUAhWLjlQKHV-5Cvk4ZBAzCCIoIDAg..i&amp;w=512&amp;h=512&amp;itg=1&amp;bih=589&amp;biw=1366&amp;q=old lyme shores&amp;ved=0ahUKEwjAr8S3xZzUAhWLjlQKHV-5Cvk4ZBAzCCIoIDAg&amp;iact=mrc&amp;uact=8"/>
            <a:extLst>
              <a:ext uri="{FF2B5EF4-FFF2-40B4-BE49-F238E27FC236}">
                <a16:creationId xmlns:a16="http://schemas.microsoft.com/office/drawing/2014/main" id="{DD31BF12-3769-47FA-84C7-79F4E991E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59535" cy="1327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CB158-766D-03C5-DA8A-A8EA17A3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4DE8D91-7C41-6387-6A72-ACEBC4912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171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High-Yield Interest Rate for OLS Following 3-20-2024 BOG Vote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0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4448</TotalTime>
  <Words>2067</Words>
  <Application>Microsoft Office PowerPoint</Application>
  <PresentationFormat>Widescreen</PresentationFormat>
  <Paragraphs>346</Paragraphs>
  <Slides>51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Aptos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PowerPoint Presentation</vt:lpstr>
      <vt:lpstr>Agenda</vt:lpstr>
      <vt:lpstr>PowerPoint Presentation</vt:lpstr>
      <vt:lpstr>Resident Comments  3 Minutes per Resident     </vt:lpstr>
      <vt:lpstr>Financials</vt:lpstr>
      <vt:lpstr>Treasurer’s Report</vt:lpstr>
      <vt:lpstr>PowerPoint Presentation</vt:lpstr>
      <vt:lpstr>PowerPoint Presentation</vt:lpstr>
      <vt:lpstr>High-Yield Interest Rate for OLS Following 3-20-2024 BOG Vote</vt:lpstr>
      <vt:lpstr>How Should Our Budget Be Funded?  </vt:lpstr>
      <vt:lpstr>    What Are the Most Significant Costs in Our Budget?  </vt:lpstr>
      <vt:lpstr>    What Are the Most Significant Costs in Our Budget?  </vt:lpstr>
      <vt:lpstr>WPCA Budget Summary</vt:lpstr>
      <vt:lpstr>    What Are the Most Significant Costs in Our Budget?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Infrastructure Assessment and Recommendations</vt:lpstr>
      <vt:lpstr>OLSBA  Asset Identification Valuations Useful Life  </vt:lpstr>
      <vt:lpstr>PowerPoint Presentation</vt:lpstr>
      <vt:lpstr>    What Are the Most Significant Costs in Our Budget?  </vt:lpstr>
      <vt:lpstr>Security</vt:lpstr>
      <vt:lpstr>Security &amp; Safety</vt:lpstr>
      <vt:lpstr>Beach &amp; Gate Priorities</vt:lpstr>
      <vt:lpstr>Security Recommendations from Old Lyme PD</vt:lpstr>
      <vt:lpstr>Sea Spray Road</vt:lpstr>
      <vt:lpstr>PowerPoint Presentation</vt:lpstr>
      <vt:lpstr>PowerPoint Presentation</vt:lpstr>
      <vt:lpstr>Community Call To Action</vt:lpstr>
      <vt:lpstr>PowerPoint Presentation</vt:lpstr>
      <vt:lpstr>Are We Overtaxed at OLS?  </vt:lpstr>
      <vt:lpstr>PowerPoint Presentation</vt:lpstr>
      <vt:lpstr>PowerPoint Presentation</vt:lpstr>
      <vt:lpstr>PowerPoint Presentation</vt:lpstr>
      <vt:lpstr>Nominating Committee</vt:lpstr>
      <vt:lpstr>Nominating Committee</vt:lpstr>
      <vt:lpstr>Nominating Committee</vt:lpstr>
      <vt:lpstr>Nominating Committee</vt:lpstr>
      <vt:lpstr>Nominating Committee</vt:lpstr>
      <vt:lpstr>Nominating Committee</vt:lpstr>
      <vt:lpstr>Committee Reports      </vt:lpstr>
      <vt:lpstr>Communications</vt:lpstr>
      <vt:lpstr>Water Pollution Control Authority (WPCA) Sewer Project Update</vt:lpstr>
      <vt:lpstr>Infrastructure Elements Mandated Sewer Installation Roadway Repair, Enhancement, and Safety Improvements Stormwater Management Improvements</vt:lpstr>
      <vt:lpstr>WPCA Update</vt:lpstr>
      <vt:lpstr>WPCA Update</vt:lpstr>
      <vt:lpstr>WPCA Update</vt:lpstr>
      <vt:lpstr>Resident Comments  3 Minutes per Resident     Adjournment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catpettit1211@gmail.com</dc:creator>
  <cp:lastModifiedBy>Diane Duhaime</cp:lastModifiedBy>
  <cp:revision>126</cp:revision>
  <dcterms:created xsi:type="dcterms:W3CDTF">2019-06-10T15:26:30Z</dcterms:created>
  <dcterms:modified xsi:type="dcterms:W3CDTF">2024-06-14T23:09:55Z</dcterms:modified>
</cp:coreProperties>
</file>