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69" r:id="rId3"/>
    <p:sldId id="257" r:id="rId4"/>
    <p:sldId id="261" r:id="rId5"/>
    <p:sldId id="271" r:id="rId6"/>
    <p:sldId id="272" r:id="rId7"/>
    <p:sldId id="263" r:id="rId8"/>
    <p:sldId id="268" r:id="rId9"/>
    <p:sldId id="270" r:id="rId10"/>
    <p:sldId id="265" r:id="rId11"/>
    <p:sldId id="266" r:id="rId12"/>
    <p:sldId id="267" r:id="rId13"/>
    <p:sldId id="273" r:id="rId14"/>
    <p:sldId id="274" r:id="rId15"/>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863"/>
    <a:srgbClr val="0099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1" autoAdjust="0"/>
    <p:restoredTop sz="94660"/>
  </p:normalViewPr>
  <p:slideViewPr>
    <p:cSldViewPr snapToGrid="0">
      <p:cViewPr varScale="1">
        <p:scale>
          <a:sx n="72" d="100"/>
          <a:sy n="72" d="100"/>
        </p:scale>
        <p:origin x="11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64" tIns="46883" rIns="93764" bIns="46883" rtlCol="0"/>
          <a:lstStyle>
            <a:lvl1pPr algn="l">
              <a:defRPr sz="1200"/>
            </a:lvl1pPr>
          </a:lstStyle>
          <a:p>
            <a:endParaRPr lang="en-US"/>
          </a:p>
        </p:txBody>
      </p:sp>
      <p:sp>
        <p:nvSpPr>
          <p:cNvPr id="3" name="Date Placeholder 2"/>
          <p:cNvSpPr>
            <a:spLocks noGrp="1"/>
          </p:cNvSpPr>
          <p:nvPr>
            <p:ph type="dt" idx="1"/>
          </p:nvPr>
        </p:nvSpPr>
        <p:spPr>
          <a:xfrm>
            <a:off x="3995217" y="0"/>
            <a:ext cx="3056414" cy="469461"/>
          </a:xfrm>
          <a:prstGeom prst="rect">
            <a:avLst/>
          </a:prstGeom>
        </p:spPr>
        <p:txBody>
          <a:bodyPr vert="horz" lIns="93764" tIns="46883" rIns="93764" bIns="46883" rtlCol="0"/>
          <a:lstStyle>
            <a:lvl1pPr algn="r">
              <a:defRPr sz="1200"/>
            </a:lvl1pPr>
          </a:lstStyle>
          <a:p>
            <a:fld id="{00062A10-3EB3-4123-86C6-2AA3BAD886B0}" type="datetimeFigureOut">
              <a:rPr lang="en-US" smtClean="0"/>
              <a:t>9/19/2019</a:t>
            </a:fld>
            <a:endParaRPr lang="en-US"/>
          </a:p>
        </p:txBody>
      </p:sp>
      <p:sp>
        <p:nvSpPr>
          <p:cNvPr id="4" name="Slide Image Placeholder 3"/>
          <p:cNvSpPr>
            <a:spLocks noGrp="1" noRot="1" noChangeAspect="1"/>
          </p:cNvSpPr>
          <p:nvPr>
            <p:ph type="sldImg" idx="2"/>
          </p:nvPr>
        </p:nvSpPr>
        <p:spPr>
          <a:xfrm>
            <a:off x="1422400" y="1169988"/>
            <a:ext cx="4208463" cy="3157537"/>
          </a:xfrm>
          <a:prstGeom prst="rect">
            <a:avLst/>
          </a:prstGeom>
          <a:noFill/>
          <a:ln w="12700">
            <a:solidFill>
              <a:prstClr val="black"/>
            </a:solidFill>
          </a:ln>
        </p:spPr>
        <p:txBody>
          <a:bodyPr vert="horz" lIns="93764" tIns="46883" rIns="93764" bIns="46883" rtlCol="0" anchor="ctr"/>
          <a:lstStyle/>
          <a:p>
            <a:endParaRPr lang="en-US"/>
          </a:p>
        </p:txBody>
      </p:sp>
      <p:sp>
        <p:nvSpPr>
          <p:cNvPr id="5" name="Notes Placeholder 4"/>
          <p:cNvSpPr>
            <a:spLocks noGrp="1"/>
          </p:cNvSpPr>
          <p:nvPr>
            <p:ph type="body" sz="quarter" idx="3"/>
          </p:nvPr>
        </p:nvSpPr>
        <p:spPr>
          <a:xfrm>
            <a:off x="705327" y="4502923"/>
            <a:ext cx="5642610" cy="3684211"/>
          </a:xfrm>
          <a:prstGeom prst="rect">
            <a:avLst/>
          </a:prstGeom>
        </p:spPr>
        <p:txBody>
          <a:bodyPr vert="horz" lIns="93764" tIns="46883" rIns="93764" bIns="468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87266"/>
            <a:ext cx="3056414" cy="469460"/>
          </a:xfrm>
          <a:prstGeom prst="rect">
            <a:avLst/>
          </a:prstGeom>
        </p:spPr>
        <p:txBody>
          <a:bodyPr vert="horz" lIns="93764" tIns="46883" rIns="93764" bIns="46883"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6"/>
            <a:ext cx="3056414" cy="469460"/>
          </a:xfrm>
          <a:prstGeom prst="rect">
            <a:avLst/>
          </a:prstGeom>
        </p:spPr>
        <p:txBody>
          <a:bodyPr vert="horz" lIns="93764" tIns="46883" rIns="93764" bIns="46883" rtlCol="0" anchor="b"/>
          <a:lstStyle>
            <a:lvl1pPr algn="r">
              <a:defRPr sz="1200"/>
            </a:lvl1pPr>
          </a:lstStyle>
          <a:p>
            <a:fld id="{AC21BCF7-C62B-402A-B8F8-CC8CB53D1CE7}" type="slidenum">
              <a:rPr lang="en-US" smtClean="0"/>
              <a:t>‹#›</a:t>
            </a:fld>
            <a:endParaRPr lang="en-US"/>
          </a:p>
        </p:txBody>
      </p:sp>
    </p:spTree>
    <p:extLst>
      <p:ext uri="{BB962C8B-B14F-4D97-AF65-F5344CB8AC3E}">
        <p14:creationId xmlns:p14="http://schemas.microsoft.com/office/powerpoint/2010/main" val="421213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36016">
              <a:defRPr sz="2400">
                <a:solidFill>
                  <a:schemeClr val="tx1"/>
                </a:solidFill>
                <a:latin typeface="Arial" panose="020B0604020202020204" pitchFamily="34" charset="0"/>
              </a:defRPr>
            </a:lvl1pPr>
            <a:lvl2pPr marL="761836" indent="-293013" defTabSz="936016">
              <a:defRPr sz="2400">
                <a:solidFill>
                  <a:schemeClr val="tx1"/>
                </a:solidFill>
                <a:latin typeface="Arial" panose="020B0604020202020204" pitchFamily="34" charset="0"/>
              </a:defRPr>
            </a:lvl2pPr>
            <a:lvl3pPr marL="1172055" indent="-234411" defTabSz="936016">
              <a:defRPr sz="2400">
                <a:solidFill>
                  <a:schemeClr val="tx1"/>
                </a:solidFill>
                <a:latin typeface="Arial" panose="020B0604020202020204" pitchFamily="34" charset="0"/>
              </a:defRPr>
            </a:lvl3pPr>
            <a:lvl4pPr marL="1640877" indent="-234411" defTabSz="936016">
              <a:defRPr sz="2400">
                <a:solidFill>
                  <a:schemeClr val="tx1"/>
                </a:solidFill>
                <a:latin typeface="Arial" panose="020B0604020202020204" pitchFamily="34" charset="0"/>
              </a:defRPr>
            </a:lvl4pPr>
            <a:lvl5pPr marL="2109699" indent="-234411" defTabSz="936016">
              <a:defRPr sz="2400">
                <a:solidFill>
                  <a:schemeClr val="tx1"/>
                </a:solidFill>
                <a:latin typeface="Arial" panose="020B0604020202020204" pitchFamily="34" charset="0"/>
              </a:defRPr>
            </a:lvl5pPr>
            <a:lvl6pPr marL="2578520" indent="-234411" defTabSz="936016" eaLnBrk="0" fontAlgn="base" hangingPunct="0">
              <a:spcBef>
                <a:spcPct val="0"/>
              </a:spcBef>
              <a:spcAft>
                <a:spcPct val="0"/>
              </a:spcAft>
              <a:defRPr sz="2400">
                <a:solidFill>
                  <a:schemeClr val="tx1"/>
                </a:solidFill>
                <a:latin typeface="Arial" panose="020B0604020202020204" pitchFamily="34" charset="0"/>
              </a:defRPr>
            </a:lvl6pPr>
            <a:lvl7pPr marL="3047342" indent="-234411" defTabSz="936016" eaLnBrk="0" fontAlgn="base" hangingPunct="0">
              <a:spcBef>
                <a:spcPct val="0"/>
              </a:spcBef>
              <a:spcAft>
                <a:spcPct val="0"/>
              </a:spcAft>
              <a:defRPr sz="2400">
                <a:solidFill>
                  <a:schemeClr val="tx1"/>
                </a:solidFill>
                <a:latin typeface="Arial" panose="020B0604020202020204" pitchFamily="34" charset="0"/>
              </a:defRPr>
            </a:lvl7pPr>
            <a:lvl8pPr marL="3516164" indent="-234411" defTabSz="936016" eaLnBrk="0" fontAlgn="base" hangingPunct="0">
              <a:spcBef>
                <a:spcPct val="0"/>
              </a:spcBef>
              <a:spcAft>
                <a:spcPct val="0"/>
              </a:spcAft>
              <a:defRPr sz="2400">
                <a:solidFill>
                  <a:schemeClr val="tx1"/>
                </a:solidFill>
                <a:latin typeface="Arial" panose="020B0604020202020204" pitchFamily="34" charset="0"/>
              </a:defRPr>
            </a:lvl8pPr>
            <a:lvl9pPr marL="3984986" indent="-234411" defTabSz="936016" eaLnBrk="0" fontAlgn="base" hangingPunct="0">
              <a:spcBef>
                <a:spcPct val="0"/>
              </a:spcBef>
              <a:spcAft>
                <a:spcPct val="0"/>
              </a:spcAft>
              <a:defRPr sz="2400">
                <a:solidFill>
                  <a:schemeClr val="tx1"/>
                </a:solidFill>
                <a:latin typeface="Arial" panose="020B0604020202020204" pitchFamily="34" charset="0"/>
              </a:defRPr>
            </a:lvl9pPr>
          </a:lstStyle>
          <a:p>
            <a:fld id="{5B289055-0C00-4BEF-AABA-32E5B60014F6}" type="slidenum">
              <a:rPr lang="en-US" altLang="en-US" sz="1200">
                <a:solidFill>
                  <a:srgbClr val="000000"/>
                </a:solidFill>
              </a:rPr>
              <a:pPr/>
              <a:t>10</a:t>
            </a:fld>
            <a:endParaRPr lang="en-US" altLang="en-US" sz="1200">
              <a:solidFill>
                <a:srgbClr val="000000"/>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1188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36016">
              <a:defRPr sz="2400">
                <a:solidFill>
                  <a:schemeClr val="tx1"/>
                </a:solidFill>
                <a:latin typeface="Arial" panose="020B0604020202020204" pitchFamily="34" charset="0"/>
              </a:defRPr>
            </a:lvl1pPr>
            <a:lvl2pPr marL="761836" indent="-293013" defTabSz="936016">
              <a:defRPr sz="2400">
                <a:solidFill>
                  <a:schemeClr val="tx1"/>
                </a:solidFill>
                <a:latin typeface="Arial" panose="020B0604020202020204" pitchFamily="34" charset="0"/>
              </a:defRPr>
            </a:lvl2pPr>
            <a:lvl3pPr marL="1172055" indent="-234411" defTabSz="936016">
              <a:defRPr sz="2400">
                <a:solidFill>
                  <a:schemeClr val="tx1"/>
                </a:solidFill>
                <a:latin typeface="Arial" panose="020B0604020202020204" pitchFamily="34" charset="0"/>
              </a:defRPr>
            </a:lvl3pPr>
            <a:lvl4pPr marL="1640877" indent="-234411" defTabSz="936016">
              <a:defRPr sz="2400">
                <a:solidFill>
                  <a:schemeClr val="tx1"/>
                </a:solidFill>
                <a:latin typeface="Arial" panose="020B0604020202020204" pitchFamily="34" charset="0"/>
              </a:defRPr>
            </a:lvl4pPr>
            <a:lvl5pPr marL="2109699" indent="-234411" defTabSz="936016">
              <a:defRPr sz="2400">
                <a:solidFill>
                  <a:schemeClr val="tx1"/>
                </a:solidFill>
                <a:latin typeface="Arial" panose="020B0604020202020204" pitchFamily="34" charset="0"/>
              </a:defRPr>
            </a:lvl5pPr>
            <a:lvl6pPr marL="2578520" indent="-234411" defTabSz="936016" eaLnBrk="0" fontAlgn="base" hangingPunct="0">
              <a:spcBef>
                <a:spcPct val="0"/>
              </a:spcBef>
              <a:spcAft>
                <a:spcPct val="0"/>
              </a:spcAft>
              <a:defRPr sz="2400">
                <a:solidFill>
                  <a:schemeClr val="tx1"/>
                </a:solidFill>
                <a:latin typeface="Arial" panose="020B0604020202020204" pitchFamily="34" charset="0"/>
              </a:defRPr>
            </a:lvl6pPr>
            <a:lvl7pPr marL="3047342" indent="-234411" defTabSz="936016" eaLnBrk="0" fontAlgn="base" hangingPunct="0">
              <a:spcBef>
                <a:spcPct val="0"/>
              </a:spcBef>
              <a:spcAft>
                <a:spcPct val="0"/>
              </a:spcAft>
              <a:defRPr sz="2400">
                <a:solidFill>
                  <a:schemeClr val="tx1"/>
                </a:solidFill>
                <a:latin typeface="Arial" panose="020B0604020202020204" pitchFamily="34" charset="0"/>
              </a:defRPr>
            </a:lvl7pPr>
            <a:lvl8pPr marL="3516164" indent="-234411" defTabSz="936016" eaLnBrk="0" fontAlgn="base" hangingPunct="0">
              <a:spcBef>
                <a:spcPct val="0"/>
              </a:spcBef>
              <a:spcAft>
                <a:spcPct val="0"/>
              </a:spcAft>
              <a:defRPr sz="2400">
                <a:solidFill>
                  <a:schemeClr val="tx1"/>
                </a:solidFill>
                <a:latin typeface="Arial" panose="020B0604020202020204" pitchFamily="34" charset="0"/>
              </a:defRPr>
            </a:lvl8pPr>
            <a:lvl9pPr marL="3984986" indent="-234411" defTabSz="936016" eaLnBrk="0" fontAlgn="base" hangingPunct="0">
              <a:spcBef>
                <a:spcPct val="0"/>
              </a:spcBef>
              <a:spcAft>
                <a:spcPct val="0"/>
              </a:spcAft>
              <a:defRPr sz="2400">
                <a:solidFill>
                  <a:schemeClr val="tx1"/>
                </a:solidFill>
                <a:latin typeface="Arial" panose="020B0604020202020204" pitchFamily="34" charset="0"/>
              </a:defRPr>
            </a:lvl9pPr>
          </a:lstStyle>
          <a:p>
            <a:fld id="{A1A15F82-ED15-46CD-B000-B8E072874218}" type="slidenum">
              <a:rPr lang="en-US" altLang="en-US" sz="1200">
                <a:solidFill>
                  <a:srgbClr val="000000"/>
                </a:solidFill>
              </a:rPr>
              <a:pPr/>
              <a:t>11</a:t>
            </a:fld>
            <a:endParaRPr lang="en-US" altLang="en-US" sz="12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184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6016">
              <a:defRPr sz="2400">
                <a:solidFill>
                  <a:schemeClr val="tx1"/>
                </a:solidFill>
                <a:latin typeface="Arial" panose="020B0604020202020204" pitchFamily="34" charset="0"/>
              </a:defRPr>
            </a:lvl1pPr>
            <a:lvl2pPr marL="761836" indent="-293013" defTabSz="936016">
              <a:defRPr sz="2400">
                <a:solidFill>
                  <a:schemeClr val="tx1"/>
                </a:solidFill>
                <a:latin typeface="Arial" panose="020B0604020202020204" pitchFamily="34" charset="0"/>
              </a:defRPr>
            </a:lvl2pPr>
            <a:lvl3pPr marL="1172055" indent="-234411" defTabSz="936016">
              <a:defRPr sz="2400">
                <a:solidFill>
                  <a:schemeClr val="tx1"/>
                </a:solidFill>
                <a:latin typeface="Arial" panose="020B0604020202020204" pitchFamily="34" charset="0"/>
              </a:defRPr>
            </a:lvl3pPr>
            <a:lvl4pPr marL="1640877" indent="-234411" defTabSz="936016">
              <a:defRPr sz="2400">
                <a:solidFill>
                  <a:schemeClr val="tx1"/>
                </a:solidFill>
                <a:latin typeface="Arial" panose="020B0604020202020204" pitchFamily="34" charset="0"/>
              </a:defRPr>
            </a:lvl4pPr>
            <a:lvl5pPr marL="2109699" indent="-234411" defTabSz="936016">
              <a:defRPr sz="2400">
                <a:solidFill>
                  <a:schemeClr val="tx1"/>
                </a:solidFill>
                <a:latin typeface="Arial" panose="020B0604020202020204" pitchFamily="34" charset="0"/>
              </a:defRPr>
            </a:lvl5pPr>
            <a:lvl6pPr marL="2578520" indent="-234411" defTabSz="936016" eaLnBrk="0" fontAlgn="base" hangingPunct="0">
              <a:spcBef>
                <a:spcPct val="0"/>
              </a:spcBef>
              <a:spcAft>
                <a:spcPct val="0"/>
              </a:spcAft>
              <a:defRPr sz="2400">
                <a:solidFill>
                  <a:schemeClr val="tx1"/>
                </a:solidFill>
                <a:latin typeface="Arial" panose="020B0604020202020204" pitchFamily="34" charset="0"/>
              </a:defRPr>
            </a:lvl6pPr>
            <a:lvl7pPr marL="3047342" indent="-234411" defTabSz="936016" eaLnBrk="0" fontAlgn="base" hangingPunct="0">
              <a:spcBef>
                <a:spcPct val="0"/>
              </a:spcBef>
              <a:spcAft>
                <a:spcPct val="0"/>
              </a:spcAft>
              <a:defRPr sz="2400">
                <a:solidFill>
                  <a:schemeClr val="tx1"/>
                </a:solidFill>
                <a:latin typeface="Arial" panose="020B0604020202020204" pitchFamily="34" charset="0"/>
              </a:defRPr>
            </a:lvl7pPr>
            <a:lvl8pPr marL="3516164" indent="-234411" defTabSz="936016" eaLnBrk="0" fontAlgn="base" hangingPunct="0">
              <a:spcBef>
                <a:spcPct val="0"/>
              </a:spcBef>
              <a:spcAft>
                <a:spcPct val="0"/>
              </a:spcAft>
              <a:defRPr sz="2400">
                <a:solidFill>
                  <a:schemeClr val="tx1"/>
                </a:solidFill>
                <a:latin typeface="Arial" panose="020B0604020202020204" pitchFamily="34" charset="0"/>
              </a:defRPr>
            </a:lvl8pPr>
            <a:lvl9pPr marL="3984986" indent="-234411" defTabSz="936016" eaLnBrk="0" fontAlgn="base" hangingPunct="0">
              <a:spcBef>
                <a:spcPct val="0"/>
              </a:spcBef>
              <a:spcAft>
                <a:spcPct val="0"/>
              </a:spcAft>
              <a:defRPr sz="2400">
                <a:solidFill>
                  <a:schemeClr val="tx1"/>
                </a:solidFill>
                <a:latin typeface="Arial" panose="020B0604020202020204" pitchFamily="34" charset="0"/>
              </a:defRPr>
            </a:lvl9pPr>
          </a:lstStyle>
          <a:p>
            <a:fld id="{763EBAD9-EFDD-4D59-9D68-42665F0AD80B}" type="slidenum">
              <a:rPr lang="en-US" altLang="en-US" sz="1200">
                <a:solidFill>
                  <a:srgbClr val="000000"/>
                </a:solidFill>
              </a:rPr>
              <a:pPr/>
              <a:t>12</a:t>
            </a:fld>
            <a:endParaRPr lang="en-US" altLang="en-US" sz="120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2297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6016">
              <a:defRPr sz="2400">
                <a:solidFill>
                  <a:schemeClr val="tx1"/>
                </a:solidFill>
                <a:latin typeface="Arial" panose="020B0604020202020204" pitchFamily="34" charset="0"/>
              </a:defRPr>
            </a:lvl1pPr>
            <a:lvl2pPr marL="761836" indent="-293013" defTabSz="936016">
              <a:defRPr sz="2400">
                <a:solidFill>
                  <a:schemeClr val="tx1"/>
                </a:solidFill>
                <a:latin typeface="Arial" panose="020B0604020202020204" pitchFamily="34" charset="0"/>
              </a:defRPr>
            </a:lvl2pPr>
            <a:lvl3pPr marL="1172055" indent="-234411" defTabSz="936016">
              <a:defRPr sz="2400">
                <a:solidFill>
                  <a:schemeClr val="tx1"/>
                </a:solidFill>
                <a:latin typeface="Arial" panose="020B0604020202020204" pitchFamily="34" charset="0"/>
              </a:defRPr>
            </a:lvl3pPr>
            <a:lvl4pPr marL="1640877" indent="-234411" defTabSz="936016">
              <a:defRPr sz="2400">
                <a:solidFill>
                  <a:schemeClr val="tx1"/>
                </a:solidFill>
                <a:latin typeface="Arial" panose="020B0604020202020204" pitchFamily="34" charset="0"/>
              </a:defRPr>
            </a:lvl4pPr>
            <a:lvl5pPr marL="2109699" indent="-234411" defTabSz="936016">
              <a:defRPr sz="2400">
                <a:solidFill>
                  <a:schemeClr val="tx1"/>
                </a:solidFill>
                <a:latin typeface="Arial" panose="020B0604020202020204" pitchFamily="34" charset="0"/>
              </a:defRPr>
            </a:lvl5pPr>
            <a:lvl6pPr marL="2578520" indent="-234411" defTabSz="936016" eaLnBrk="0" fontAlgn="base" hangingPunct="0">
              <a:spcBef>
                <a:spcPct val="0"/>
              </a:spcBef>
              <a:spcAft>
                <a:spcPct val="0"/>
              </a:spcAft>
              <a:defRPr sz="2400">
                <a:solidFill>
                  <a:schemeClr val="tx1"/>
                </a:solidFill>
                <a:latin typeface="Arial" panose="020B0604020202020204" pitchFamily="34" charset="0"/>
              </a:defRPr>
            </a:lvl6pPr>
            <a:lvl7pPr marL="3047342" indent="-234411" defTabSz="936016" eaLnBrk="0" fontAlgn="base" hangingPunct="0">
              <a:spcBef>
                <a:spcPct val="0"/>
              </a:spcBef>
              <a:spcAft>
                <a:spcPct val="0"/>
              </a:spcAft>
              <a:defRPr sz="2400">
                <a:solidFill>
                  <a:schemeClr val="tx1"/>
                </a:solidFill>
                <a:latin typeface="Arial" panose="020B0604020202020204" pitchFamily="34" charset="0"/>
              </a:defRPr>
            </a:lvl7pPr>
            <a:lvl8pPr marL="3516164" indent="-234411" defTabSz="936016" eaLnBrk="0" fontAlgn="base" hangingPunct="0">
              <a:spcBef>
                <a:spcPct val="0"/>
              </a:spcBef>
              <a:spcAft>
                <a:spcPct val="0"/>
              </a:spcAft>
              <a:defRPr sz="2400">
                <a:solidFill>
                  <a:schemeClr val="tx1"/>
                </a:solidFill>
                <a:latin typeface="Arial" panose="020B0604020202020204" pitchFamily="34" charset="0"/>
              </a:defRPr>
            </a:lvl8pPr>
            <a:lvl9pPr marL="3984986" indent="-234411" defTabSz="936016" eaLnBrk="0" fontAlgn="base" hangingPunct="0">
              <a:spcBef>
                <a:spcPct val="0"/>
              </a:spcBef>
              <a:spcAft>
                <a:spcPct val="0"/>
              </a:spcAft>
              <a:defRPr sz="2400">
                <a:solidFill>
                  <a:schemeClr val="tx1"/>
                </a:solidFill>
                <a:latin typeface="Arial" panose="020B0604020202020204" pitchFamily="34" charset="0"/>
              </a:defRPr>
            </a:lvl9pPr>
          </a:lstStyle>
          <a:p>
            <a:fld id="{763EBAD9-EFDD-4D59-9D68-42665F0AD80B}" type="slidenum">
              <a:rPr lang="en-US" altLang="en-US" sz="1200">
                <a:solidFill>
                  <a:srgbClr val="000000"/>
                </a:solidFill>
              </a:rPr>
              <a:pPr/>
              <a:t>13</a:t>
            </a:fld>
            <a:endParaRPr lang="en-US" altLang="en-US" sz="120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3739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6016">
              <a:defRPr sz="2400">
                <a:solidFill>
                  <a:schemeClr val="tx1"/>
                </a:solidFill>
                <a:latin typeface="Arial" panose="020B0604020202020204" pitchFamily="34" charset="0"/>
              </a:defRPr>
            </a:lvl1pPr>
            <a:lvl2pPr marL="761836" indent="-293013" defTabSz="936016">
              <a:defRPr sz="2400">
                <a:solidFill>
                  <a:schemeClr val="tx1"/>
                </a:solidFill>
                <a:latin typeface="Arial" panose="020B0604020202020204" pitchFamily="34" charset="0"/>
              </a:defRPr>
            </a:lvl2pPr>
            <a:lvl3pPr marL="1172055" indent="-234411" defTabSz="936016">
              <a:defRPr sz="2400">
                <a:solidFill>
                  <a:schemeClr val="tx1"/>
                </a:solidFill>
                <a:latin typeface="Arial" panose="020B0604020202020204" pitchFamily="34" charset="0"/>
              </a:defRPr>
            </a:lvl3pPr>
            <a:lvl4pPr marL="1640877" indent="-234411" defTabSz="936016">
              <a:defRPr sz="2400">
                <a:solidFill>
                  <a:schemeClr val="tx1"/>
                </a:solidFill>
                <a:latin typeface="Arial" panose="020B0604020202020204" pitchFamily="34" charset="0"/>
              </a:defRPr>
            </a:lvl4pPr>
            <a:lvl5pPr marL="2109699" indent="-234411" defTabSz="936016">
              <a:defRPr sz="2400">
                <a:solidFill>
                  <a:schemeClr val="tx1"/>
                </a:solidFill>
                <a:latin typeface="Arial" panose="020B0604020202020204" pitchFamily="34" charset="0"/>
              </a:defRPr>
            </a:lvl5pPr>
            <a:lvl6pPr marL="2578520" indent="-234411" defTabSz="936016" eaLnBrk="0" fontAlgn="base" hangingPunct="0">
              <a:spcBef>
                <a:spcPct val="0"/>
              </a:spcBef>
              <a:spcAft>
                <a:spcPct val="0"/>
              </a:spcAft>
              <a:defRPr sz="2400">
                <a:solidFill>
                  <a:schemeClr val="tx1"/>
                </a:solidFill>
                <a:latin typeface="Arial" panose="020B0604020202020204" pitchFamily="34" charset="0"/>
              </a:defRPr>
            </a:lvl6pPr>
            <a:lvl7pPr marL="3047342" indent="-234411" defTabSz="936016" eaLnBrk="0" fontAlgn="base" hangingPunct="0">
              <a:spcBef>
                <a:spcPct val="0"/>
              </a:spcBef>
              <a:spcAft>
                <a:spcPct val="0"/>
              </a:spcAft>
              <a:defRPr sz="2400">
                <a:solidFill>
                  <a:schemeClr val="tx1"/>
                </a:solidFill>
                <a:latin typeface="Arial" panose="020B0604020202020204" pitchFamily="34" charset="0"/>
              </a:defRPr>
            </a:lvl7pPr>
            <a:lvl8pPr marL="3516164" indent="-234411" defTabSz="936016" eaLnBrk="0" fontAlgn="base" hangingPunct="0">
              <a:spcBef>
                <a:spcPct val="0"/>
              </a:spcBef>
              <a:spcAft>
                <a:spcPct val="0"/>
              </a:spcAft>
              <a:defRPr sz="2400">
                <a:solidFill>
                  <a:schemeClr val="tx1"/>
                </a:solidFill>
                <a:latin typeface="Arial" panose="020B0604020202020204" pitchFamily="34" charset="0"/>
              </a:defRPr>
            </a:lvl8pPr>
            <a:lvl9pPr marL="3984986" indent="-234411" defTabSz="936016" eaLnBrk="0" fontAlgn="base" hangingPunct="0">
              <a:spcBef>
                <a:spcPct val="0"/>
              </a:spcBef>
              <a:spcAft>
                <a:spcPct val="0"/>
              </a:spcAft>
              <a:defRPr sz="2400">
                <a:solidFill>
                  <a:schemeClr val="tx1"/>
                </a:solidFill>
                <a:latin typeface="Arial" panose="020B0604020202020204" pitchFamily="34" charset="0"/>
              </a:defRPr>
            </a:lvl9pPr>
          </a:lstStyle>
          <a:p>
            <a:fld id="{763EBAD9-EFDD-4D59-9D68-42665F0AD80B}" type="slidenum">
              <a:rPr lang="en-US" altLang="en-US" sz="1200">
                <a:solidFill>
                  <a:srgbClr val="000000"/>
                </a:solidFill>
              </a:rPr>
              <a:pPr/>
              <a:t>14</a:t>
            </a:fld>
            <a:endParaRPr lang="en-US" altLang="en-US" sz="120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95451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0469" y="228600"/>
            <a:ext cx="8309692" cy="4065693"/>
          </a:xfrm>
        </p:spPr>
        <p:txBody>
          <a:bodyPr anchor="ctr">
            <a:noAutofit/>
          </a:bodyPr>
          <a:lstStyle>
            <a:lvl1pPr algn="ctr">
              <a:lnSpc>
                <a:spcPct val="100000"/>
              </a:lnSpc>
              <a:defRPr sz="7200" spc="-80" baseline="0">
                <a:solidFill>
                  <a:srgbClr val="006699"/>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86649" y="4389120"/>
            <a:ext cx="8297333" cy="914400"/>
          </a:xfrm>
        </p:spPr>
        <p:txBody>
          <a:bodyPr/>
          <a:lstStyle>
            <a:lvl1pPr marL="0" indent="0" algn="ctr">
              <a:buNone/>
              <a:defRPr b="1" cap="none" spc="120" baseline="0">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p:nvSpPr>
        <p:spPr>
          <a:xfrm>
            <a:off x="9001124" y="4846320"/>
            <a:ext cx="142876" cy="201168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4542" y="5625254"/>
            <a:ext cx="3061547" cy="8113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1168"/>
            <a:ext cx="7772400" cy="4767807"/>
          </a:xfrm>
        </p:spPr>
        <p:txBody>
          <a:bodyPr anchor="ctr">
            <a:noAutofit/>
          </a:bodyPr>
          <a:lstStyle>
            <a:lvl1pPr algn="ctr">
              <a:lnSpc>
                <a:spcPct val="100000"/>
              </a:lnSpc>
              <a:defRPr sz="7200" b="1" cap="none" spc="-80" baseline="0">
                <a:solidFill>
                  <a:srgbClr val="006699"/>
                </a:solidFill>
              </a:defRPr>
            </a:lvl1pPr>
          </a:lstStyle>
          <a:p>
            <a:r>
              <a:rPr lang="en-US" dirty="0"/>
              <a:t>Click To Edit Master Title Style</a:t>
            </a:r>
          </a:p>
        </p:txBody>
      </p:sp>
      <p:sp>
        <p:nvSpPr>
          <p:cNvPr id="3" name="Text Placeholder 2"/>
          <p:cNvSpPr>
            <a:spLocks noGrp="1"/>
          </p:cNvSpPr>
          <p:nvPr>
            <p:ph type="body" idx="1" hasCustomPrompt="1"/>
          </p:nvPr>
        </p:nvSpPr>
        <p:spPr>
          <a:xfrm>
            <a:off x="457200" y="228601"/>
            <a:ext cx="7772400" cy="558984"/>
          </a:xfrm>
        </p:spPr>
        <p:txBody>
          <a:bodyPr anchor="b">
            <a:normAutofit/>
          </a:bodyPr>
          <a:lstStyle>
            <a:lvl1pPr marL="0" indent="0" algn="ctr">
              <a:buNone/>
              <a:defRPr sz="2400" b="1" cap="none" spc="120" baseline="0">
                <a:solidFill>
                  <a:schemeClr val="tx1"/>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61121"/>
            <a:ext cx="5111750" cy="5499749"/>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961121"/>
            <a:ext cx="3008313" cy="549974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152718"/>
            <a:ext cx="8239612" cy="628193"/>
          </a:xfrm>
        </p:spPr>
        <p:txBody>
          <a:body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159518" cy="62819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34423"/>
            <a:ext cx="8152844" cy="550642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Century Gothic" pitchFamily="34" charset="0"/>
                <a:ea typeface="+mn-ea"/>
                <a:cs typeface="+mn-cs"/>
              </a:rPr>
              <a:t>Click to edit Master text styles</a:t>
            </a:r>
          </a:p>
          <a:p>
            <a:pPr marL="0" marR="0" lvl="1"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Century Gothic" pitchFamily="34" charset="0"/>
                <a:ea typeface="+mn-ea"/>
                <a:cs typeface="+mn-cs"/>
              </a:rPr>
              <a:t>Second level</a:t>
            </a:r>
          </a:p>
          <a:p>
            <a:pPr marL="0" marR="0" lvl="2"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Century Gothic" pitchFamily="34" charset="0"/>
                <a:ea typeface="+mn-ea"/>
                <a:cs typeface="+mn-cs"/>
              </a:rPr>
              <a:t>Third level</a:t>
            </a:r>
          </a:p>
          <a:p>
            <a:pPr marL="0" marR="0" lvl="3"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Century Gothic" pitchFamily="34" charset="0"/>
                <a:ea typeface="+mn-ea"/>
                <a:cs typeface="+mn-cs"/>
              </a:rPr>
              <a:t>Fourth level</a:t>
            </a:r>
          </a:p>
          <a:p>
            <a:pPr marL="0" marR="0" lvl="4"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Century Gothic" pitchFamily="34" charset="0"/>
                <a:ea typeface="+mn-ea"/>
                <a:cs typeface="+mn-cs"/>
              </a:rPr>
              <a:t>Fifth level</a:t>
            </a:r>
            <a:endParaRPr kumimoji="0" lang="en-US" sz="2000" b="1" i="0" u="none" strike="noStrike" kern="1200" cap="none" spc="0" normalizeH="0" baseline="0" noProof="0" dirty="0">
              <a:ln>
                <a:noFill/>
              </a:ln>
              <a:solidFill>
                <a:srgbClr val="000000"/>
              </a:solidFill>
              <a:effectLst/>
              <a:uLnTx/>
              <a:uFillTx/>
              <a:latin typeface="Century Gothic" pitchFamily="34" charset="0"/>
              <a:ea typeface="+mn-ea"/>
              <a:cs typeface="+mn-cs"/>
            </a:endParaRPr>
          </a:p>
        </p:txBody>
      </p:sp>
      <p:sp>
        <p:nvSpPr>
          <p:cNvPr id="7" name="Rectangle 6"/>
          <p:cNvSpPr/>
          <p:nvPr/>
        </p:nvSpPr>
        <p:spPr>
          <a:xfrm>
            <a:off x="9001124" y="0"/>
            <a:ext cx="142876" cy="13716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6677" y="6492895"/>
            <a:ext cx="1219099" cy="323061"/>
          </a:xfrm>
          <a:prstGeom prst="rect">
            <a:avLst/>
          </a:prstGeom>
        </p:spPr>
      </p:pic>
      <p:cxnSp>
        <p:nvCxnSpPr>
          <p:cNvPr id="10" name="Straight Connector 9"/>
          <p:cNvCxnSpPr/>
          <p:nvPr userDrawn="1"/>
        </p:nvCxnSpPr>
        <p:spPr>
          <a:xfrm>
            <a:off x="452673" y="778598"/>
            <a:ext cx="8166226" cy="0"/>
          </a:xfrm>
          <a:prstGeom prst="line">
            <a:avLst/>
          </a:prstGeom>
          <a:ln w="38100">
            <a:solidFill>
              <a:srgbClr val="00996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2" r:id="rId4"/>
    <p:sldLayoutId id="2147483704" r:id="rId5"/>
  </p:sldLayoutIdLst>
  <p:txStyles>
    <p:titleStyle>
      <a:lvl1pPr algn="ctr" defTabSz="914400" rtl="0" eaLnBrk="1" latinLnBrk="0" hangingPunct="1">
        <a:spcBef>
          <a:spcPct val="0"/>
        </a:spcBef>
        <a:buNone/>
        <a:defRPr sz="3600" b="1" kern="1200" cap="none" spc="-60" baseline="0">
          <a:solidFill>
            <a:srgbClr val="006699"/>
          </a:solidFill>
          <a:latin typeface="Century Gothic" pitchFamily="34" charset="0"/>
          <a:ea typeface="+mj-ea"/>
          <a:cs typeface="+mj-cs"/>
        </a:defRPr>
      </a:lvl1pPr>
    </p:titleStyle>
    <p:bodyStyle>
      <a:lvl1pPr marL="0" marR="0"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sz="2400" b="1" kern="1200">
          <a:solidFill>
            <a:schemeClr val="tx1"/>
          </a:solidFill>
          <a:latin typeface="Century Gothic" pitchFamily="34" charset="0"/>
          <a:ea typeface="+mn-ea"/>
          <a:cs typeface="+mn-cs"/>
        </a:defRPr>
      </a:lvl1pPr>
      <a:lvl2pPr marL="457200" marR="0" indent="-182880" algn="l" defTabSz="914400" rtl="0" eaLnBrk="1" fontAlgn="auto" latinLnBrk="0" hangingPunct="1">
        <a:lnSpc>
          <a:spcPct val="100000"/>
        </a:lnSpc>
        <a:spcBef>
          <a:spcPct val="20000"/>
        </a:spcBef>
        <a:spcAft>
          <a:spcPts val="0"/>
        </a:spcAft>
        <a:buClr>
          <a:srgbClr val="006699"/>
        </a:buClr>
        <a:buSzTx/>
        <a:buFont typeface="Arial" pitchFamily="34" charset="0"/>
        <a:buChar char="•"/>
        <a:tabLst/>
        <a:defRPr sz="2400" b="1" kern="1200">
          <a:solidFill>
            <a:schemeClr val="tx1"/>
          </a:solidFill>
          <a:latin typeface="Century Gothic"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rgbClr val="006699"/>
        </a:buClr>
        <a:buSzTx/>
        <a:buFont typeface="Century Gothic" pitchFamily="34" charset="0"/>
        <a:buChar char="−"/>
        <a:tabLst/>
        <a:defRPr sz="2000" b="1" kern="1200">
          <a:solidFill>
            <a:schemeClr val="tx1"/>
          </a:solidFill>
          <a:latin typeface="Century Gothic"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rgbClr val="006699"/>
        </a:buClr>
        <a:buSzPct val="80000"/>
        <a:buFont typeface="Courier New" pitchFamily="49" charset="0"/>
        <a:buChar char="o"/>
        <a:tabLst/>
        <a:defRPr sz="2000" b="1" kern="1200">
          <a:solidFill>
            <a:schemeClr val="tx1"/>
          </a:solidFill>
          <a:latin typeface="Century Gothic"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rgbClr val="006699"/>
        </a:buClr>
        <a:buSzTx/>
        <a:buFont typeface="Century Gothic" pitchFamily="34" charset="0"/>
        <a:buChar char="∙"/>
        <a:tabLst/>
        <a:defRPr sz="2000" b="1" kern="1200" baseline="0">
          <a:solidFill>
            <a:schemeClr val="tx1"/>
          </a:solidFill>
          <a:latin typeface="Century Gothic"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469" y="228599"/>
            <a:ext cx="8309692" cy="6308467"/>
          </a:xfrm>
        </p:spPr>
        <p:txBody>
          <a:bodyPr/>
          <a:lstStyle/>
          <a:p>
            <a:r>
              <a:rPr lang="en-US" sz="6600" dirty="0"/>
              <a:t>OLSBA</a:t>
            </a:r>
            <a:br>
              <a:rPr lang="en-US" dirty="0"/>
            </a:br>
            <a:r>
              <a:rPr lang="en-US" sz="3600" dirty="0"/>
              <a:t>Typical Septic System Abandonment</a:t>
            </a:r>
            <a:br>
              <a:rPr lang="en-US" sz="3600" dirty="0"/>
            </a:br>
            <a:r>
              <a:rPr lang="en-US" sz="3600" dirty="0"/>
              <a:t>&amp;</a:t>
            </a:r>
            <a:br>
              <a:rPr lang="en-US" sz="3600" dirty="0"/>
            </a:br>
            <a:r>
              <a:rPr lang="en-US" sz="3600" dirty="0"/>
              <a:t>Water and Sewer Hookups</a:t>
            </a:r>
            <a:endParaRPr lang="en-US" dirty="0"/>
          </a:p>
        </p:txBody>
      </p:sp>
      <p:pic>
        <p:nvPicPr>
          <p:cNvPr id="4" name="Picture 3" descr="Image result for old lyme shores">
            <a:hlinkClick r:id="rId2"/>
            <a:extLst>
              <a:ext uri="{FF2B5EF4-FFF2-40B4-BE49-F238E27FC236}">
                <a16:creationId xmlns:a16="http://schemas.microsoft.com/office/drawing/2014/main" id="{233E8CC1-AC57-4E23-9F48-C5339EB191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547" y="133773"/>
            <a:ext cx="1359535" cy="1327785"/>
          </a:xfrm>
          <a:prstGeom prst="rect">
            <a:avLst/>
          </a:prstGeom>
          <a:noFill/>
          <a:ln>
            <a:noFill/>
          </a:ln>
        </p:spPr>
      </p:pic>
      <p:sp>
        <p:nvSpPr>
          <p:cNvPr id="3" name="TextBox 2">
            <a:extLst>
              <a:ext uri="{FF2B5EF4-FFF2-40B4-BE49-F238E27FC236}">
                <a16:creationId xmlns:a16="http://schemas.microsoft.com/office/drawing/2014/main" id="{5965E170-6138-45CD-A93F-580EE6F47862}"/>
              </a:ext>
            </a:extLst>
          </p:cNvPr>
          <p:cNvSpPr txBox="1"/>
          <p:nvPr/>
        </p:nvSpPr>
        <p:spPr>
          <a:xfrm>
            <a:off x="6334539" y="6260068"/>
            <a:ext cx="2355622" cy="276999"/>
          </a:xfrm>
          <a:prstGeom prst="rect">
            <a:avLst/>
          </a:prstGeom>
          <a:noFill/>
        </p:spPr>
        <p:txBody>
          <a:bodyPr wrap="square" rtlCol="0">
            <a:spAutoFit/>
          </a:bodyPr>
          <a:lstStyle/>
          <a:p>
            <a:r>
              <a:rPr lang="en-US" sz="1200" dirty="0"/>
              <a:t>September 1, 2019</a:t>
            </a:r>
          </a:p>
        </p:txBody>
      </p:sp>
    </p:spTree>
    <p:extLst>
      <p:ext uri="{BB962C8B-B14F-4D97-AF65-F5344CB8AC3E}">
        <p14:creationId xmlns:p14="http://schemas.microsoft.com/office/powerpoint/2010/main" val="4305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00250" y="1"/>
            <a:ext cx="5143500" cy="383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1" compatLnSpc="1">
            <a:prstTxWarp prst="textNoShape">
              <a:avLst/>
            </a:prstTxWarp>
          </a:bodyPr>
          <a:lstStyle/>
          <a:p>
            <a:pPr eaLnBrk="1" hangingPunct="1"/>
            <a:r>
              <a:rPr lang="en-US" altLang="en-US" sz="1800" b="1" dirty="0">
                <a:latin typeface="Arial" panose="020B0604020202020204" pitchFamily="34" charset="0"/>
              </a:rPr>
              <a:t>Typical Blank Lateral Location Plan</a:t>
            </a:r>
          </a:p>
        </p:txBody>
      </p:sp>
      <p:pic>
        <p:nvPicPr>
          <p:cNvPr id="28" name="Picture 27" descr="Image result for old lyme shores">
            <a:hlinkClick r:id="rId3"/>
            <a:extLst>
              <a:ext uri="{FF2B5EF4-FFF2-40B4-BE49-F238E27FC236}">
                <a16:creationId xmlns:a16="http://schemas.microsoft.com/office/drawing/2014/main" id="{D68650E7-0B39-4B12-AB6D-6390CD8418F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205" y="450057"/>
            <a:ext cx="4813589" cy="6229350"/>
          </a:xfrm>
          <a:prstGeom prst="rect">
            <a:avLst/>
          </a:prstGeom>
        </p:spPr>
      </p:pic>
    </p:spTree>
    <p:extLst>
      <p:ext uri="{BB962C8B-B14F-4D97-AF65-F5344CB8AC3E}">
        <p14:creationId xmlns:p14="http://schemas.microsoft.com/office/powerpoint/2010/main" val="152834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2000250" y="1"/>
            <a:ext cx="5143500" cy="383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1" compatLnSpc="1">
            <a:prstTxWarp prst="textNoShape">
              <a:avLst/>
            </a:prstTxWarp>
          </a:bodyPr>
          <a:lstStyle/>
          <a:p>
            <a:pPr eaLnBrk="1" hangingPunct="1"/>
            <a:r>
              <a:rPr lang="en-US" altLang="en-US" sz="1500" b="1" dirty="0">
                <a:latin typeface="Arial" panose="020B0604020202020204" pitchFamily="34" charset="0"/>
              </a:rPr>
              <a:t>Typical Sewer and Water Lateral Location Form Legend</a:t>
            </a:r>
          </a:p>
        </p:txBody>
      </p:sp>
      <p:pic>
        <p:nvPicPr>
          <p:cNvPr id="66" name="Picture 65" descr="Image result for old lyme shores">
            <a:hlinkClick r:id="rId3"/>
            <a:extLst>
              <a:ext uri="{FF2B5EF4-FFF2-40B4-BE49-F238E27FC236}">
                <a16:creationId xmlns:a16="http://schemas.microsoft.com/office/drawing/2014/main" id="{03E6FBAA-0A4A-4C77-A4BF-14A56059B43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3684" y="383382"/>
            <a:ext cx="4916632" cy="6362700"/>
          </a:xfrm>
          <a:prstGeom prst="rect">
            <a:avLst/>
          </a:prstGeom>
        </p:spPr>
      </p:pic>
    </p:spTree>
    <p:extLst>
      <p:ext uri="{BB962C8B-B14F-4D97-AF65-F5344CB8AC3E}">
        <p14:creationId xmlns:p14="http://schemas.microsoft.com/office/powerpoint/2010/main" val="200023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85"/>
          <p:cNvSpPr>
            <a:spLocks noGrp="1" noChangeArrowheads="1"/>
          </p:cNvSpPr>
          <p:nvPr>
            <p:ph type="title"/>
          </p:nvPr>
        </p:nvSpPr>
        <p:spPr bwMode="auto">
          <a:xfrm>
            <a:off x="2000250" y="1"/>
            <a:ext cx="5143500" cy="6977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1" compatLnSpc="1">
            <a:prstTxWarp prst="textNoShape">
              <a:avLst/>
            </a:prstTxWarp>
          </a:bodyPr>
          <a:lstStyle/>
          <a:p>
            <a:pPr eaLnBrk="1" hangingPunct="1"/>
            <a:r>
              <a:rPr lang="en-US" altLang="en-US" sz="1800" b="1" dirty="0">
                <a:latin typeface="Arial" panose="020B0604020202020204" pitchFamily="34" charset="0"/>
              </a:rPr>
              <a:t>Typical Lateral Location Form Cover Page</a:t>
            </a:r>
          </a:p>
        </p:txBody>
      </p:sp>
      <p:pic>
        <p:nvPicPr>
          <p:cNvPr id="59" name="Picture 58" descr="Image result for old lyme shores">
            <a:hlinkClick r:id="rId3"/>
            <a:extLst>
              <a:ext uri="{FF2B5EF4-FFF2-40B4-BE49-F238E27FC236}">
                <a16:creationId xmlns:a16="http://schemas.microsoft.com/office/drawing/2014/main" id="{CEF0FB1C-32A5-4D95-9034-D4268DA51E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9848" y="847725"/>
            <a:ext cx="4644303" cy="6010275"/>
          </a:xfrm>
          <a:prstGeom prst="rect">
            <a:avLst/>
          </a:prstGeom>
        </p:spPr>
      </p:pic>
    </p:spTree>
    <p:extLst>
      <p:ext uri="{BB962C8B-B14F-4D97-AF65-F5344CB8AC3E}">
        <p14:creationId xmlns:p14="http://schemas.microsoft.com/office/powerpoint/2010/main" val="88326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85"/>
          <p:cNvSpPr>
            <a:spLocks noGrp="1" noChangeArrowheads="1"/>
          </p:cNvSpPr>
          <p:nvPr>
            <p:ph type="title"/>
          </p:nvPr>
        </p:nvSpPr>
        <p:spPr bwMode="auto">
          <a:xfrm>
            <a:off x="2000250" y="1"/>
            <a:ext cx="5143500" cy="6977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1" compatLnSpc="1">
            <a:prstTxWarp prst="textNoShape">
              <a:avLst/>
            </a:prstTxWarp>
          </a:bodyPr>
          <a:lstStyle/>
          <a:p>
            <a:pPr eaLnBrk="1" hangingPunct="1"/>
            <a:r>
              <a:rPr lang="en-US" altLang="en-US" sz="1800" b="1" dirty="0">
                <a:latin typeface="Arial" panose="020B0604020202020204" pitchFamily="34" charset="0"/>
              </a:rPr>
              <a:t>Typical Lateral Location Form Instructions</a:t>
            </a:r>
          </a:p>
        </p:txBody>
      </p:sp>
      <p:pic>
        <p:nvPicPr>
          <p:cNvPr id="59" name="Picture 58" descr="Image result for old lyme shores">
            <a:hlinkClick r:id="rId3"/>
            <a:extLst>
              <a:ext uri="{FF2B5EF4-FFF2-40B4-BE49-F238E27FC236}">
                <a16:creationId xmlns:a16="http://schemas.microsoft.com/office/drawing/2014/main" id="{CEF0FB1C-32A5-4D95-9034-D4268DA51E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8248" y="895350"/>
            <a:ext cx="4607503" cy="5962650"/>
          </a:xfrm>
          <a:prstGeom prst="rect">
            <a:avLst/>
          </a:prstGeom>
        </p:spPr>
      </p:pic>
    </p:spTree>
    <p:extLst>
      <p:ext uri="{BB962C8B-B14F-4D97-AF65-F5344CB8AC3E}">
        <p14:creationId xmlns:p14="http://schemas.microsoft.com/office/powerpoint/2010/main" val="396649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85"/>
          <p:cNvSpPr>
            <a:spLocks noGrp="1" noChangeArrowheads="1"/>
          </p:cNvSpPr>
          <p:nvPr>
            <p:ph type="title"/>
          </p:nvPr>
        </p:nvSpPr>
        <p:spPr bwMode="auto">
          <a:xfrm>
            <a:off x="2000250" y="1"/>
            <a:ext cx="5143500" cy="6977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1" compatLnSpc="1">
            <a:prstTxWarp prst="textNoShape">
              <a:avLst/>
            </a:prstTxWarp>
          </a:bodyPr>
          <a:lstStyle/>
          <a:p>
            <a:pPr eaLnBrk="1" hangingPunct="1"/>
            <a:r>
              <a:rPr lang="en-US" altLang="en-US" sz="1800" b="1" dirty="0">
                <a:latin typeface="Arial" panose="020B0604020202020204" pitchFamily="34" charset="0"/>
              </a:rPr>
              <a:t>Example Sewer and Water Lateral Location Form</a:t>
            </a:r>
          </a:p>
        </p:txBody>
      </p:sp>
      <p:pic>
        <p:nvPicPr>
          <p:cNvPr id="59" name="Picture 58" descr="Image result for old lyme shores">
            <a:hlinkClick r:id="rId3"/>
            <a:extLst>
              <a:ext uri="{FF2B5EF4-FFF2-40B4-BE49-F238E27FC236}">
                <a16:creationId xmlns:a16="http://schemas.microsoft.com/office/drawing/2014/main" id="{CEF0FB1C-32A5-4D95-9034-D4268DA51E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8730" y="857250"/>
            <a:ext cx="4526540" cy="5857875"/>
          </a:xfrm>
          <a:prstGeom prst="rect">
            <a:avLst/>
          </a:prstGeom>
        </p:spPr>
      </p:pic>
    </p:spTree>
    <p:extLst>
      <p:ext uri="{BB962C8B-B14F-4D97-AF65-F5344CB8AC3E}">
        <p14:creationId xmlns:p14="http://schemas.microsoft.com/office/powerpoint/2010/main" val="404831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E3B7-15A0-4F90-934F-40610DA2B509}"/>
              </a:ext>
            </a:extLst>
          </p:cNvPr>
          <p:cNvSpPr>
            <a:spLocks noGrp="1"/>
          </p:cNvSpPr>
          <p:nvPr>
            <p:ph type="title"/>
          </p:nvPr>
        </p:nvSpPr>
        <p:spPr>
          <a:xfrm>
            <a:off x="457200" y="158044"/>
            <a:ext cx="8159518" cy="598310"/>
          </a:xfrm>
        </p:spPr>
        <p:txBody>
          <a:bodyPr>
            <a:normAutofit fontScale="90000"/>
          </a:bodyPr>
          <a:lstStyle/>
          <a:p>
            <a:r>
              <a:rPr lang="en-US" dirty="0"/>
              <a:t>WPCA</a:t>
            </a:r>
          </a:p>
        </p:txBody>
      </p:sp>
      <p:sp>
        <p:nvSpPr>
          <p:cNvPr id="3" name="Content Placeholder 2">
            <a:extLst>
              <a:ext uri="{FF2B5EF4-FFF2-40B4-BE49-F238E27FC236}">
                <a16:creationId xmlns:a16="http://schemas.microsoft.com/office/drawing/2014/main" id="{62D4AC11-2F3D-4E93-9918-2A1541284399}"/>
              </a:ext>
            </a:extLst>
          </p:cNvPr>
          <p:cNvSpPr>
            <a:spLocks noGrp="1"/>
          </p:cNvSpPr>
          <p:nvPr>
            <p:ph idx="1"/>
          </p:nvPr>
        </p:nvSpPr>
        <p:spPr>
          <a:xfrm>
            <a:off x="457200" y="1485829"/>
            <a:ext cx="8152844" cy="4955017"/>
          </a:xfrm>
        </p:spPr>
        <p:txBody>
          <a:bodyPr>
            <a:normAutofit fontScale="85000" lnSpcReduction="20000"/>
          </a:bodyPr>
          <a:lstStyle/>
          <a:p>
            <a:r>
              <a:rPr lang="en-US" sz="1900" dirty="0"/>
              <a:t>Old Lyme Shores WPCA has incorporated into the projected costs of our Sewer Project, the individual costs to abandon our individual Septic Tanks and to provide new connections for sewer and water service </a:t>
            </a:r>
          </a:p>
          <a:p>
            <a:pPr marL="342900" indent="-342900">
              <a:buFont typeface="Arial" panose="020B0604020202020204" pitchFamily="34" charset="0"/>
              <a:buChar char="•"/>
            </a:pPr>
            <a:r>
              <a:rPr lang="en-US" sz="1900" dirty="0"/>
              <a:t>Conn Public Health code (Section IID) requires “</a:t>
            </a:r>
            <a:r>
              <a:rPr lang="en-US" sz="1900" i="1" dirty="0"/>
              <a:t>Abandonment of subsurface sewage disposal system components (i.e. septic tank, hollow leaching structure) or cesspool  shall be performed is such a manner as to  eliminate the danger of inadvertent collapse of the component or cesspool. The responsibility for abandonment lies with the property owner. Structures that are to be abandoned shall be emptied of all sewage prior to abandonment Structures shall be filled with sand, gravel, or crushed and backfilled with clean soil.”</a:t>
            </a:r>
          </a:p>
          <a:p>
            <a:pPr marL="342900" indent="-342900">
              <a:buFont typeface="Arial" panose="020B0604020202020204" pitchFamily="34" charset="0"/>
              <a:buChar char="•"/>
            </a:pPr>
            <a:r>
              <a:rPr lang="en-US" sz="1900" dirty="0"/>
              <a:t>No separate upfront payment for homeowners – included in annual sewer assessment</a:t>
            </a:r>
          </a:p>
          <a:p>
            <a:pPr marL="342900" indent="-342900">
              <a:buFont typeface="Arial" panose="020B0604020202020204" pitchFamily="34" charset="0"/>
              <a:buChar char="•"/>
            </a:pPr>
            <a:r>
              <a:rPr lang="en-US" sz="1900" dirty="0"/>
              <a:t>Provide experienced contractors with established protocols</a:t>
            </a:r>
          </a:p>
          <a:p>
            <a:pPr marL="342900" indent="-342900">
              <a:buFont typeface="Arial" panose="020B0604020202020204" pitchFamily="34" charset="0"/>
              <a:buChar char="•"/>
            </a:pPr>
            <a:r>
              <a:rPr lang="en-US" sz="1900" dirty="0"/>
              <a:t>Eliminate need for homeowner to do separate contracting</a:t>
            </a:r>
          </a:p>
          <a:p>
            <a:pPr marL="342900" indent="-342900">
              <a:buFont typeface="Arial" panose="020B0604020202020204" pitchFamily="34" charset="0"/>
              <a:buChar char="•"/>
            </a:pPr>
            <a:r>
              <a:rPr lang="en-US" sz="1900" dirty="0"/>
              <a:t>Supply consistent acceptable documentation to Town Health Dept</a:t>
            </a:r>
          </a:p>
          <a:p>
            <a:pPr marL="342900" indent="-342900">
              <a:buFont typeface="Arial" panose="020B0604020202020204" pitchFamily="34" charset="0"/>
              <a:buChar char="•"/>
            </a:pPr>
            <a:r>
              <a:rPr lang="en-US" sz="1900" dirty="0"/>
              <a:t>Lower costs by contracting for the entire OLS community</a:t>
            </a:r>
          </a:p>
          <a:p>
            <a:pPr marL="342900" indent="-342900">
              <a:buFont typeface="Arial" panose="020B0604020202020204" pitchFamily="34" charset="0"/>
              <a:buChar char="•"/>
            </a:pPr>
            <a:r>
              <a:rPr lang="en-US" sz="1900" dirty="0"/>
              <a:t>Eliminates delays with separate individual contracts</a:t>
            </a:r>
          </a:p>
          <a:p>
            <a:r>
              <a:rPr lang="en-US" dirty="0"/>
              <a:t> </a:t>
            </a:r>
          </a:p>
        </p:txBody>
      </p:sp>
      <p:pic>
        <p:nvPicPr>
          <p:cNvPr id="4" name="Picture 3" descr="Image result for old lyme shores">
            <a:hlinkClick r:id="rId2"/>
            <a:extLst>
              <a:ext uri="{FF2B5EF4-FFF2-40B4-BE49-F238E27FC236}">
                <a16:creationId xmlns:a16="http://schemas.microsoft.com/office/drawing/2014/main" id="{A1798CA9-5B58-47F7-AE21-0F0D6D9D3C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55" y="0"/>
            <a:ext cx="1359535" cy="1327785"/>
          </a:xfrm>
          <a:prstGeom prst="rect">
            <a:avLst/>
          </a:prstGeom>
          <a:noFill/>
          <a:ln>
            <a:noFill/>
          </a:ln>
        </p:spPr>
      </p:pic>
    </p:spTree>
    <p:extLst>
      <p:ext uri="{BB962C8B-B14F-4D97-AF65-F5344CB8AC3E}">
        <p14:creationId xmlns:p14="http://schemas.microsoft.com/office/powerpoint/2010/main" val="80229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wvillageplumbing.com/yahoo_site_admin/assets/images/IMG_1638.181162928_std.JPG"/>
          <p:cNvPicPr>
            <a:picLocks noChangeAspect="1" noChangeArrowheads="1"/>
          </p:cNvPicPr>
          <p:nvPr/>
        </p:nvPicPr>
        <p:blipFill rotWithShape="1">
          <a:blip r:embed="rId2">
            <a:extLst>
              <a:ext uri="{28A0092B-C50C-407E-A947-70E740481C1C}">
                <a14:useLocalDpi xmlns:a14="http://schemas.microsoft.com/office/drawing/2010/main" val="0"/>
              </a:ext>
            </a:extLst>
          </a:blip>
          <a:srcRect l="18119" t="11423" r="31256"/>
          <a:stretch/>
        </p:blipFill>
        <p:spPr bwMode="auto">
          <a:xfrm>
            <a:off x="4839187" y="1179889"/>
            <a:ext cx="3857625" cy="50622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dirty="0"/>
              <a:t> </a:t>
            </a:r>
          </a:p>
          <a:p>
            <a:pPr marL="342900" lvl="0" indent="-342900">
              <a:buFont typeface="Arial" panose="020B0604020202020204" pitchFamily="34" charset="0"/>
              <a:buChar char="•"/>
            </a:pPr>
            <a:endParaRPr lang="en-US" dirty="0"/>
          </a:p>
          <a:p>
            <a:endParaRPr lang="en-US" dirty="0"/>
          </a:p>
        </p:txBody>
      </p:sp>
      <p:sp>
        <p:nvSpPr>
          <p:cNvPr id="4" name="Text Placeholder 3"/>
          <p:cNvSpPr>
            <a:spLocks noGrp="1"/>
          </p:cNvSpPr>
          <p:nvPr>
            <p:ph type="body" sz="half" idx="2"/>
          </p:nvPr>
        </p:nvSpPr>
        <p:spPr>
          <a:xfrm>
            <a:off x="457200" y="1546578"/>
            <a:ext cx="4371975" cy="4914292"/>
          </a:xfrm>
        </p:spPr>
        <p:txBody>
          <a:bodyPr>
            <a:normAutofit/>
          </a:bodyPr>
          <a:lstStyle/>
          <a:p>
            <a:pPr marL="342900" indent="-342900">
              <a:buFont typeface="Arial" panose="020B0604020202020204" pitchFamily="34" charset="0"/>
              <a:buChar char="•"/>
            </a:pPr>
            <a:r>
              <a:rPr lang="en-US" dirty="0"/>
              <a:t>Connecticut Public Health Code states responsibility lies with the property owner to eliminate the danger of inadvertent collapse</a:t>
            </a:r>
            <a:r>
              <a:rPr lang="en-US" baseline="30000" dirty="0"/>
              <a:t> 1</a:t>
            </a:r>
            <a:endParaRPr lang="en-US" dirty="0"/>
          </a:p>
          <a:p>
            <a:pPr marL="342900" lvl="0" indent="-342900">
              <a:buFont typeface="Arial" panose="020B0604020202020204" pitchFamily="34" charset="0"/>
              <a:buChar char="•"/>
            </a:pPr>
            <a:r>
              <a:rPr lang="en-US" dirty="0"/>
              <a:t>Forgotten septic tanks, hollow leaching structures, cesspools, and drywells present serious hazards including cave-in or collapses and asphyxiation hazards.</a:t>
            </a:r>
          </a:p>
          <a:p>
            <a:pPr marL="342900" lvl="0" indent="-342900">
              <a:buFont typeface="Arial" panose="020B0604020202020204" pitchFamily="34" charset="0"/>
              <a:buChar char="•"/>
            </a:pPr>
            <a:r>
              <a:rPr lang="en-US" dirty="0"/>
              <a:t>It is unwise to leave a potentially lethal hazard and personal liability unaddressed at your property.</a:t>
            </a:r>
          </a:p>
        </p:txBody>
      </p:sp>
      <p:sp>
        <p:nvSpPr>
          <p:cNvPr id="2" name="Title 1"/>
          <p:cNvSpPr>
            <a:spLocks noGrp="1"/>
          </p:cNvSpPr>
          <p:nvPr>
            <p:ph type="title"/>
          </p:nvPr>
        </p:nvSpPr>
        <p:spPr/>
        <p:txBody>
          <a:bodyPr>
            <a:normAutofit fontScale="90000"/>
          </a:bodyPr>
          <a:lstStyle/>
          <a:p>
            <a:r>
              <a:rPr lang="en-US" dirty="0"/>
              <a:t>Problem with Old Septic Systems</a:t>
            </a:r>
          </a:p>
        </p:txBody>
      </p:sp>
      <p:sp>
        <p:nvSpPr>
          <p:cNvPr id="7" name="TextBox 6"/>
          <p:cNvSpPr txBox="1"/>
          <p:nvPr/>
        </p:nvSpPr>
        <p:spPr>
          <a:xfrm>
            <a:off x="502336" y="5965101"/>
            <a:ext cx="3364814" cy="369332"/>
          </a:xfrm>
          <a:prstGeom prst="rect">
            <a:avLst/>
          </a:prstGeom>
          <a:noFill/>
        </p:spPr>
        <p:txBody>
          <a:bodyPr wrap="square" rtlCol="0">
            <a:spAutoFit/>
          </a:bodyPr>
          <a:lstStyle/>
          <a:p>
            <a:r>
              <a:rPr lang="en-US" sz="900" baseline="30000" dirty="0"/>
              <a:t>1</a:t>
            </a:r>
            <a:r>
              <a:rPr lang="en-US" sz="900" dirty="0"/>
              <a:t> Public Health Code Technical Standards for Subsurface Sewage Disposal Systems - Section IID</a:t>
            </a:r>
          </a:p>
        </p:txBody>
      </p:sp>
      <p:pic>
        <p:nvPicPr>
          <p:cNvPr id="8" name="Picture 7" descr="Image result for old lyme shores">
            <a:hlinkClick r:id="rId3"/>
            <a:extLst>
              <a:ext uri="{FF2B5EF4-FFF2-40B4-BE49-F238E27FC236}">
                <a16:creationId xmlns:a16="http://schemas.microsoft.com/office/drawing/2014/main" id="{117444E3-E105-4EF0-92B5-012F524D543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spTree>
    <p:extLst>
      <p:ext uri="{BB962C8B-B14F-4D97-AF65-F5344CB8AC3E}">
        <p14:creationId xmlns:p14="http://schemas.microsoft.com/office/powerpoint/2010/main" val="213166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akichill.club/wp-content/uploads/2017/11/how-to-find-your-septic-tank-where-can-you-find-septic-tan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25511"/>
            <a:ext cx="8239612" cy="41353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dirty="0"/>
              <a:t> </a:t>
            </a:r>
          </a:p>
          <a:p>
            <a:pPr marL="342900" lvl="0" indent="-342900">
              <a:buFont typeface="Arial" panose="020B0604020202020204" pitchFamily="34" charset="0"/>
              <a:buChar char="•"/>
            </a:pPr>
            <a:endParaRPr lang="en-US" dirty="0"/>
          </a:p>
          <a:p>
            <a:endParaRPr lang="en-US" dirty="0"/>
          </a:p>
        </p:txBody>
      </p:sp>
      <p:sp>
        <p:nvSpPr>
          <p:cNvPr id="4" name="Text Placeholder 3"/>
          <p:cNvSpPr>
            <a:spLocks noGrp="1"/>
          </p:cNvSpPr>
          <p:nvPr>
            <p:ph type="body" sz="half" idx="2"/>
          </p:nvPr>
        </p:nvSpPr>
        <p:spPr>
          <a:xfrm>
            <a:off x="457200" y="1230489"/>
            <a:ext cx="8334375" cy="1189625"/>
          </a:xfrm>
        </p:spPr>
        <p:txBody>
          <a:bodyPr/>
          <a:lstStyle/>
          <a:p>
            <a:pPr marL="342900" lvl="0" indent="-342900">
              <a:spcBef>
                <a:spcPts val="0"/>
              </a:spcBef>
              <a:spcAft>
                <a:spcPts val="0"/>
              </a:spcAft>
              <a:buFont typeface="Symbol" panose="05050102010706020507" pitchFamily="18" charset="2"/>
              <a:buChar char=""/>
            </a:pPr>
            <a:r>
              <a:rPr lang="en-US" dirty="0">
                <a:solidFill>
                  <a:srgbClr val="000000"/>
                </a:solidFill>
                <a:ea typeface="Calibri" panose="020F0502020204030204" pitchFamily="34" charset="0"/>
              </a:rPr>
              <a:t>Owners shall abandon septic systems when a public sewer becomes available</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dirty="0">
                <a:solidFill>
                  <a:srgbClr val="000000"/>
                </a:solidFill>
                <a:ea typeface="Calibri" panose="020F0502020204030204" pitchFamily="34" charset="0"/>
              </a:rPr>
              <a:t>Work needs to be done by an experienced contractor who knows proper safety procedures</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dirty="0">
                <a:solidFill>
                  <a:srgbClr val="000000"/>
                </a:solidFill>
                <a:ea typeface="Calibri" panose="020F0502020204030204" pitchFamily="34" charset="0"/>
              </a:rPr>
              <a:t>Pumping septic system waste into a public sanitary sewer system is prohibited</a:t>
            </a:r>
            <a:endParaRPr lang="en-US" sz="2000" dirty="0">
              <a:effectLst/>
              <a:latin typeface="Calibri" panose="020F0502020204030204" pitchFamily="34" charset="0"/>
              <a:ea typeface="Calibri" panose="020F0502020204030204" pitchFamily="34" charset="0"/>
            </a:endParaRPr>
          </a:p>
        </p:txBody>
      </p:sp>
      <p:sp>
        <p:nvSpPr>
          <p:cNvPr id="2" name="Title 1"/>
          <p:cNvSpPr>
            <a:spLocks noGrp="1"/>
          </p:cNvSpPr>
          <p:nvPr>
            <p:ph type="title"/>
          </p:nvPr>
        </p:nvSpPr>
        <p:spPr/>
        <p:txBody>
          <a:bodyPr>
            <a:normAutofit fontScale="90000"/>
          </a:bodyPr>
          <a:lstStyle/>
          <a:p>
            <a:r>
              <a:rPr lang="en-US" dirty="0"/>
              <a:t>What is the OLSBA WPCA to do?</a:t>
            </a:r>
          </a:p>
        </p:txBody>
      </p:sp>
      <p:pic>
        <p:nvPicPr>
          <p:cNvPr id="6" name="Picture 5" descr="Image result for old lyme shores">
            <a:hlinkClick r:id="rId3"/>
            <a:extLst>
              <a:ext uri="{FF2B5EF4-FFF2-40B4-BE49-F238E27FC236}">
                <a16:creationId xmlns:a16="http://schemas.microsoft.com/office/drawing/2014/main" id="{AEDB2191-50B2-4627-851B-D15EE445F6F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spTree>
    <p:extLst>
      <p:ext uri="{BB962C8B-B14F-4D97-AF65-F5344CB8AC3E}">
        <p14:creationId xmlns:p14="http://schemas.microsoft.com/office/powerpoint/2010/main" val="315607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p>
          <a:p>
            <a:pPr marL="342900" lvl="0" indent="-342900">
              <a:buFont typeface="Arial" panose="020B0604020202020204" pitchFamily="34" charset="0"/>
              <a:buChar char="•"/>
            </a:pPr>
            <a:endParaRPr lang="en-US" dirty="0"/>
          </a:p>
          <a:p>
            <a:endParaRPr lang="en-US" dirty="0"/>
          </a:p>
        </p:txBody>
      </p:sp>
      <p:sp>
        <p:nvSpPr>
          <p:cNvPr id="2" name="Title 1"/>
          <p:cNvSpPr>
            <a:spLocks noGrp="1"/>
          </p:cNvSpPr>
          <p:nvPr>
            <p:ph type="title"/>
          </p:nvPr>
        </p:nvSpPr>
        <p:spPr/>
        <p:txBody>
          <a:bodyPr>
            <a:normAutofit/>
          </a:bodyPr>
          <a:lstStyle/>
          <a:p>
            <a:r>
              <a:rPr lang="en-US" sz="2800" dirty="0"/>
              <a:t>Quick Reference - Septic System Abandonment</a:t>
            </a:r>
          </a:p>
        </p:txBody>
      </p:sp>
      <p:sp>
        <p:nvSpPr>
          <p:cNvPr id="5" name="AutoShape 2" descr="Image result for septic system abandonment images"/>
          <p:cNvSpPr>
            <a:spLocks noChangeAspect="1" noChangeArrowheads="1"/>
          </p:cNvSpPr>
          <p:nvPr/>
        </p:nvSpPr>
        <p:spPr bwMode="auto">
          <a:xfrm>
            <a:off x="155575" y="25740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septic system abandonmen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99" y="1063084"/>
            <a:ext cx="7520352" cy="52958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975" y="6358906"/>
            <a:ext cx="3072713" cy="200055"/>
          </a:xfrm>
          <a:prstGeom prst="rect">
            <a:avLst/>
          </a:prstGeom>
          <a:noFill/>
        </p:spPr>
        <p:txBody>
          <a:bodyPr wrap="square" rtlCol="0">
            <a:spAutoFit/>
          </a:bodyPr>
          <a:lstStyle/>
          <a:p>
            <a:r>
              <a:rPr lang="en-US" sz="700" dirty="0"/>
              <a:t>Source: onsiteinstaller.com</a:t>
            </a:r>
          </a:p>
        </p:txBody>
      </p:sp>
    </p:spTree>
    <p:extLst>
      <p:ext uri="{BB962C8B-B14F-4D97-AF65-F5344CB8AC3E}">
        <p14:creationId xmlns:p14="http://schemas.microsoft.com/office/powerpoint/2010/main" val="103597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8FF75F-BE93-43DA-991D-D5D7209CF2C1}"/>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31502" y="805225"/>
            <a:ext cx="7865358" cy="5677954"/>
          </a:xfrm>
          <a:prstGeom prst="rect">
            <a:avLst/>
          </a:prstGeom>
        </p:spPr>
      </p:pic>
      <p:sp>
        <p:nvSpPr>
          <p:cNvPr id="4" name="Text Placeholder 3"/>
          <p:cNvSpPr>
            <a:spLocks noGrp="1"/>
          </p:cNvSpPr>
          <p:nvPr>
            <p:ph type="body" sz="half" idx="2"/>
          </p:nvPr>
        </p:nvSpPr>
        <p:spPr>
          <a:xfrm>
            <a:off x="337752" y="961121"/>
            <a:ext cx="8259108" cy="5522058"/>
          </a:xfrm>
        </p:spPr>
        <p:txBody>
          <a:bodyPr>
            <a:normAutofit/>
          </a:bodyPr>
          <a:lstStyle/>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Notify WPCA and Local Health Department (Ledge Light Health District) as required</a:t>
            </a: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Disconnect power at the source to all electric controls and remove all controls and panels (if applicable)</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Pump out the septic tank and any hollow structures by a Licensed Septic Hauler.  Do not pump the contents into a public sewer</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Remove tank cover</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Rupture bottom of structure (after pumping) to prevent retainage of water</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Take photo of structure (before filling)</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Fill structures with sand, gravel, </a:t>
            </a:r>
            <a:r>
              <a:rPr lang="en-US" dirty="0" err="1">
                <a:solidFill>
                  <a:srgbClr val="000000"/>
                </a:solidFill>
                <a:ea typeface="Calibri" panose="020F0502020204030204" pitchFamily="34" charset="0"/>
              </a:rPr>
              <a:t>flowable</a:t>
            </a:r>
            <a:r>
              <a:rPr lang="en-US" dirty="0">
                <a:solidFill>
                  <a:srgbClr val="000000"/>
                </a:solidFill>
                <a:ea typeface="Calibri" panose="020F0502020204030204" pitchFamily="34" charset="0"/>
              </a:rPr>
              <a:t> fill, or crush &amp; backfill with clean soil</a:t>
            </a:r>
            <a:endParaRPr lang="en-US" sz="2000" dirty="0">
              <a:latin typeface="Calibri" panose="020F0502020204030204" pitchFamily="34" charset="0"/>
              <a:ea typeface="Calibri" panose="020F0502020204030204" pitchFamily="34" charset="0"/>
            </a:endParaRP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Take second photo after filling extends to the top of sidewalls</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Use sand, aggregate, and soil  from mound to fill the tanks if a mounded system is being abandoned</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Compact material to prevent settling</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Disconnect and seal all piping leading to/from the structure</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Grade site and establish vegetative cover</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Document the location and methods of the filled-in septic system so future site workers can anticipate these buried obstructions</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Submit a copy of the pumping receipt, filled-in tank location, and photos to the Local Health Department (Ledge Light Health District) to record abandonment</a:t>
            </a:r>
          </a:p>
          <a:p>
            <a:pPr marL="342900" lvl="0" indent="-342900">
              <a:spcBef>
                <a:spcPts val="0"/>
              </a:spcBef>
              <a:spcAft>
                <a:spcPts val="0"/>
              </a:spcAft>
              <a:buFont typeface="+mj-lt"/>
              <a:buAutoNum type="arabicPeriod"/>
            </a:pPr>
            <a:endParaRPr lang="en-US" sz="2000" dirty="0">
              <a:effectLst/>
              <a:latin typeface="Calibri" panose="020F0502020204030204" pitchFamily="34" charset="0"/>
              <a:ea typeface="Calibri" panose="020F0502020204030204" pitchFamily="34" charset="0"/>
            </a:endParaRPr>
          </a:p>
        </p:txBody>
      </p:sp>
      <p:sp>
        <p:nvSpPr>
          <p:cNvPr id="2" name="Title 1"/>
          <p:cNvSpPr>
            <a:spLocks noGrp="1"/>
          </p:cNvSpPr>
          <p:nvPr>
            <p:ph type="title"/>
          </p:nvPr>
        </p:nvSpPr>
        <p:spPr/>
        <p:txBody>
          <a:bodyPr>
            <a:normAutofit/>
          </a:bodyPr>
          <a:lstStyle/>
          <a:p>
            <a:r>
              <a:rPr lang="en-US" sz="2800" dirty="0"/>
              <a:t>Best Practices for Septic System Abandonment</a:t>
            </a:r>
          </a:p>
        </p:txBody>
      </p:sp>
    </p:spTree>
    <p:extLst>
      <p:ext uri="{BB962C8B-B14F-4D97-AF65-F5344CB8AC3E}">
        <p14:creationId xmlns:p14="http://schemas.microsoft.com/office/powerpoint/2010/main" val="377077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718"/>
            <a:ext cx="9020432" cy="628193"/>
          </a:xfrm>
        </p:spPr>
        <p:txBody>
          <a:bodyPr>
            <a:normAutofit/>
          </a:bodyPr>
          <a:lstStyle/>
          <a:p>
            <a:r>
              <a:rPr lang="en-US" sz="2800" dirty="0"/>
              <a:t>Best Practices for Septic System Abandonment</a:t>
            </a:r>
          </a:p>
        </p:txBody>
      </p:sp>
      <p:pic>
        <p:nvPicPr>
          <p:cNvPr id="4098" name="Picture 2" descr="http://pakichill.club/wp-content/uploads/2017/11/how-to-find-your-septic-tank-best-way-to-find-septic-tank-lid.jpg"/>
          <p:cNvPicPr>
            <a:picLocks noChangeAspect="1" noChangeArrowheads="1"/>
          </p:cNvPicPr>
          <p:nvPr/>
        </p:nvPicPr>
        <p:blipFill rotWithShape="1">
          <a:blip r:embed="rId2">
            <a:extLst>
              <a:ext uri="{28A0092B-C50C-407E-A947-70E740481C1C}">
                <a14:useLocalDpi xmlns:a14="http://schemas.microsoft.com/office/drawing/2010/main" val="0"/>
              </a:ext>
            </a:extLst>
          </a:blip>
          <a:srcRect t="19982"/>
          <a:stretch/>
        </p:blipFill>
        <p:spPr bwMode="auto">
          <a:xfrm>
            <a:off x="457199" y="958613"/>
            <a:ext cx="8239613" cy="5494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34050" y="2610846"/>
            <a:ext cx="1622854" cy="307777"/>
          </a:xfrm>
          <a:prstGeom prst="rect">
            <a:avLst/>
          </a:prstGeom>
          <a:solidFill>
            <a:schemeClr val="bg1">
              <a:alpha val="70000"/>
            </a:schemeClr>
          </a:solidFill>
        </p:spPr>
        <p:txBody>
          <a:bodyPr wrap="square" rtlCol="0">
            <a:spAutoFit/>
          </a:bodyPr>
          <a:lstStyle/>
          <a:p>
            <a:pPr algn="r"/>
            <a:r>
              <a:rPr lang="en-US" sz="1400" dirty="0"/>
              <a:t>Crush Tank Cover</a:t>
            </a:r>
          </a:p>
        </p:txBody>
      </p:sp>
      <p:sp>
        <p:nvSpPr>
          <p:cNvPr id="7" name="TextBox 6"/>
          <p:cNvSpPr txBox="1"/>
          <p:nvPr/>
        </p:nvSpPr>
        <p:spPr>
          <a:xfrm>
            <a:off x="790835" y="3393666"/>
            <a:ext cx="3216874" cy="307777"/>
          </a:xfrm>
          <a:prstGeom prst="rect">
            <a:avLst/>
          </a:prstGeom>
          <a:solidFill>
            <a:schemeClr val="bg1">
              <a:alpha val="70000"/>
            </a:schemeClr>
          </a:solidFill>
        </p:spPr>
        <p:txBody>
          <a:bodyPr wrap="square" rtlCol="0">
            <a:spAutoFit/>
          </a:bodyPr>
          <a:lstStyle/>
          <a:p>
            <a:pPr algn="r"/>
            <a:r>
              <a:rPr lang="en-US" sz="1400" dirty="0"/>
              <a:t>Fill with sand or gravel &amp; compact well</a:t>
            </a:r>
          </a:p>
        </p:txBody>
      </p:sp>
      <p:sp>
        <p:nvSpPr>
          <p:cNvPr id="8" name="TextBox 7"/>
          <p:cNvSpPr txBox="1"/>
          <p:nvPr/>
        </p:nvSpPr>
        <p:spPr>
          <a:xfrm>
            <a:off x="2250990" y="2219436"/>
            <a:ext cx="2075935" cy="307777"/>
          </a:xfrm>
          <a:prstGeom prst="rect">
            <a:avLst/>
          </a:prstGeom>
          <a:solidFill>
            <a:schemeClr val="bg1">
              <a:alpha val="70000"/>
            </a:schemeClr>
          </a:solidFill>
        </p:spPr>
        <p:txBody>
          <a:bodyPr wrap="square" rtlCol="0">
            <a:spAutoFit/>
          </a:bodyPr>
          <a:lstStyle/>
          <a:p>
            <a:pPr algn="r"/>
            <a:r>
              <a:rPr lang="en-US" sz="1400" dirty="0"/>
              <a:t>Pump out tank contents</a:t>
            </a:r>
          </a:p>
        </p:txBody>
      </p:sp>
      <p:sp>
        <p:nvSpPr>
          <p:cNvPr id="9" name="TextBox 8"/>
          <p:cNvSpPr txBox="1"/>
          <p:nvPr/>
        </p:nvSpPr>
        <p:spPr>
          <a:xfrm>
            <a:off x="2349845" y="3002256"/>
            <a:ext cx="1806145" cy="307777"/>
          </a:xfrm>
          <a:prstGeom prst="rect">
            <a:avLst/>
          </a:prstGeom>
          <a:solidFill>
            <a:schemeClr val="bg1">
              <a:alpha val="70000"/>
            </a:schemeClr>
          </a:solidFill>
        </p:spPr>
        <p:txBody>
          <a:bodyPr wrap="square" rtlCol="0">
            <a:spAutoFit/>
          </a:bodyPr>
          <a:lstStyle/>
          <a:p>
            <a:pPr algn="r"/>
            <a:r>
              <a:rPr lang="en-US" sz="1400" dirty="0"/>
              <a:t>Rupture tank bottom</a:t>
            </a:r>
          </a:p>
        </p:txBody>
      </p:sp>
      <p:sp>
        <p:nvSpPr>
          <p:cNvPr id="10" name="TextBox 9"/>
          <p:cNvSpPr txBox="1"/>
          <p:nvPr/>
        </p:nvSpPr>
        <p:spPr>
          <a:xfrm>
            <a:off x="6071287" y="5551467"/>
            <a:ext cx="2417804" cy="307777"/>
          </a:xfrm>
          <a:prstGeom prst="rect">
            <a:avLst/>
          </a:prstGeom>
          <a:solidFill>
            <a:schemeClr val="bg1">
              <a:alpha val="70000"/>
            </a:schemeClr>
          </a:solidFill>
        </p:spPr>
        <p:txBody>
          <a:bodyPr wrap="square" rtlCol="0">
            <a:spAutoFit/>
          </a:bodyPr>
          <a:lstStyle/>
          <a:p>
            <a:r>
              <a:rPr lang="en-US" sz="1400" dirty="0"/>
              <a:t>Disconnect All House Piping</a:t>
            </a:r>
          </a:p>
        </p:txBody>
      </p:sp>
      <p:sp>
        <p:nvSpPr>
          <p:cNvPr id="11" name="TextBox 10"/>
          <p:cNvSpPr txBox="1"/>
          <p:nvPr/>
        </p:nvSpPr>
        <p:spPr>
          <a:xfrm>
            <a:off x="625332" y="4405143"/>
            <a:ext cx="2953725" cy="523220"/>
          </a:xfrm>
          <a:prstGeom prst="rect">
            <a:avLst/>
          </a:prstGeom>
          <a:solidFill>
            <a:schemeClr val="bg1">
              <a:alpha val="70000"/>
            </a:schemeClr>
          </a:solidFill>
        </p:spPr>
        <p:txBody>
          <a:bodyPr wrap="square" rtlCol="0">
            <a:spAutoFit/>
          </a:bodyPr>
          <a:lstStyle/>
          <a:p>
            <a:pPr algn="r"/>
            <a:r>
              <a:rPr lang="en-US" sz="1400" dirty="0"/>
              <a:t>Submit documentation to Local Health Department when complete</a:t>
            </a:r>
          </a:p>
        </p:txBody>
      </p:sp>
      <p:cxnSp>
        <p:nvCxnSpPr>
          <p:cNvPr id="14" name="Straight Arrow Connector 13"/>
          <p:cNvCxnSpPr/>
          <p:nvPr/>
        </p:nvCxnSpPr>
        <p:spPr>
          <a:xfrm>
            <a:off x="4326925" y="2350485"/>
            <a:ext cx="788774" cy="2740498"/>
          </a:xfrm>
          <a:prstGeom prst="straightConnector1">
            <a:avLst/>
          </a:prstGeom>
          <a:ln w="44450">
            <a:solidFill>
              <a:schemeClr val="tx2"/>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50727" y="2742479"/>
            <a:ext cx="416896" cy="1695616"/>
          </a:xfrm>
          <a:prstGeom prst="straightConnector1">
            <a:avLst/>
          </a:prstGeom>
          <a:ln w="44450">
            <a:solidFill>
              <a:schemeClr val="tx2"/>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42749" y="3108634"/>
            <a:ext cx="614603" cy="2571190"/>
          </a:xfrm>
          <a:prstGeom prst="straightConnector1">
            <a:avLst/>
          </a:prstGeom>
          <a:ln w="44450">
            <a:solidFill>
              <a:schemeClr val="tx2"/>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014621" y="3537045"/>
            <a:ext cx="416864" cy="1743949"/>
          </a:xfrm>
          <a:prstGeom prst="straightConnector1">
            <a:avLst/>
          </a:prstGeom>
          <a:ln w="44450">
            <a:solidFill>
              <a:schemeClr val="tx2"/>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863566" y="4554680"/>
            <a:ext cx="207721" cy="1125421"/>
          </a:xfrm>
          <a:prstGeom prst="straightConnector1">
            <a:avLst/>
          </a:prstGeom>
          <a:ln w="44450">
            <a:solidFill>
              <a:schemeClr val="tx2"/>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26291" y="3793765"/>
            <a:ext cx="2492835" cy="523220"/>
          </a:xfrm>
          <a:prstGeom prst="rect">
            <a:avLst/>
          </a:prstGeom>
          <a:solidFill>
            <a:schemeClr val="bg1">
              <a:alpha val="70000"/>
            </a:schemeClr>
          </a:solidFill>
        </p:spPr>
        <p:txBody>
          <a:bodyPr wrap="square" rtlCol="0">
            <a:spAutoFit/>
          </a:bodyPr>
          <a:lstStyle/>
          <a:p>
            <a:pPr algn="r"/>
            <a:r>
              <a:rPr lang="en-US" sz="1400" dirty="0"/>
              <a:t>Document work with Photos, Measurements, and Receipts</a:t>
            </a:r>
          </a:p>
        </p:txBody>
      </p:sp>
    </p:spTree>
    <p:extLst>
      <p:ext uri="{BB962C8B-B14F-4D97-AF65-F5344CB8AC3E}">
        <p14:creationId xmlns:p14="http://schemas.microsoft.com/office/powerpoint/2010/main" val="4219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678" y="920979"/>
            <a:ext cx="6639139" cy="5715000"/>
            <a:chOff x="899678" y="920979"/>
            <a:chExt cx="6639139" cy="5715000"/>
          </a:xfrm>
        </p:grpSpPr>
        <p:sp>
          <p:nvSpPr>
            <p:cNvPr id="21" name="Rectangle 20"/>
            <p:cNvSpPr/>
            <p:nvPr/>
          </p:nvSpPr>
          <p:spPr>
            <a:xfrm>
              <a:off x="899678" y="920979"/>
              <a:ext cx="617194" cy="5715000"/>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harwich-ma.gov/sites/harwichma/files/u651/2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042" y="920979"/>
              <a:ext cx="620077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62909" y="997570"/>
              <a:ext cx="1811436" cy="260104"/>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33330" y="920979"/>
              <a:ext cx="209423" cy="5715000"/>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62909" y="920980"/>
              <a:ext cx="6175908" cy="84980"/>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19824" y="921680"/>
              <a:ext cx="1212195" cy="260104"/>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rot="5400000">
            <a:off x="4647352" y="-459381"/>
            <a:ext cx="376556" cy="3189979"/>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212352"/>
            <a:ext cx="9020432" cy="628193"/>
          </a:xfrm>
        </p:spPr>
        <p:txBody>
          <a:bodyPr>
            <a:normAutofit fontScale="90000"/>
          </a:bodyPr>
          <a:lstStyle/>
          <a:p>
            <a:r>
              <a:rPr lang="en-US" sz="2800" dirty="0"/>
              <a:t>Typical Water Service and Sewer Lateral Plan</a:t>
            </a:r>
            <a:br>
              <a:rPr lang="en-US" sz="2800" dirty="0"/>
            </a:br>
            <a:r>
              <a:rPr lang="en-US" sz="2800" dirty="0"/>
              <a:t>OLSBA</a:t>
            </a:r>
          </a:p>
        </p:txBody>
      </p:sp>
      <p:sp>
        <p:nvSpPr>
          <p:cNvPr id="27" name="Rectangle 26"/>
          <p:cNvSpPr/>
          <p:nvPr/>
        </p:nvSpPr>
        <p:spPr>
          <a:xfrm rot="5400000">
            <a:off x="3263268" y="868506"/>
            <a:ext cx="126075" cy="324656"/>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a:off x="4710560" y="-168621"/>
            <a:ext cx="123451" cy="2976040"/>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3293540" y="1333180"/>
            <a:ext cx="145235" cy="163783"/>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5400000">
            <a:off x="2057446" y="5467627"/>
            <a:ext cx="391332" cy="1945375"/>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032503" y="6210049"/>
            <a:ext cx="2736134" cy="338554"/>
          </a:xfrm>
          <a:prstGeom prst="rect">
            <a:avLst/>
          </a:prstGeom>
          <a:noFill/>
        </p:spPr>
        <p:txBody>
          <a:bodyPr wrap="square" rtlCol="0">
            <a:spAutoFit/>
          </a:bodyPr>
          <a:lstStyle/>
          <a:p>
            <a:r>
              <a:rPr lang="en-US" sz="1600" b="1" dirty="0">
                <a:latin typeface="Arial Narrow" panose="020B0606020202030204" pitchFamily="34" charset="0"/>
              </a:rPr>
              <a:t>Association Right-of-Way</a:t>
            </a:r>
          </a:p>
        </p:txBody>
      </p:sp>
      <p:sp>
        <p:nvSpPr>
          <p:cNvPr id="34" name="Rectangle 33"/>
          <p:cNvSpPr/>
          <p:nvPr/>
        </p:nvSpPr>
        <p:spPr>
          <a:xfrm rot="5400000">
            <a:off x="4574890" y="4950562"/>
            <a:ext cx="284872" cy="3085961"/>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6815880" y="5919043"/>
            <a:ext cx="120877" cy="1312996"/>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2292747" y="465780"/>
            <a:ext cx="76753" cy="1823798"/>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2305550" y="358277"/>
            <a:ext cx="143024" cy="1915678"/>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1032503" y="1267858"/>
            <a:ext cx="65041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532818" y="1260715"/>
            <a:ext cx="0" cy="5375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79775" y="2122251"/>
            <a:ext cx="153042" cy="1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73778" y="5849665"/>
            <a:ext cx="153042" cy="1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686498" y="1981200"/>
            <a:ext cx="0" cy="40005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a:off x="2686498" y="4099560"/>
            <a:ext cx="1519742" cy="487680"/>
          </a:xfrm>
          <a:prstGeom prst="bentConnector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Flowchart: Connector 56"/>
          <p:cNvSpPr/>
          <p:nvPr/>
        </p:nvSpPr>
        <p:spPr>
          <a:xfrm>
            <a:off x="3202940" y="4518660"/>
            <a:ext cx="140357" cy="144780"/>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594100" y="4744247"/>
            <a:ext cx="530737" cy="461665"/>
          </a:xfrm>
          <a:prstGeom prst="rect">
            <a:avLst/>
          </a:prstGeom>
          <a:noFill/>
        </p:spPr>
        <p:txBody>
          <a:bodyPr wrap="square" rtlCol="0">
            <a:spAutoFit/>
          </a:bodyPr>
          <a:lstStyle/>
          <a:p>
            <a:r>
              <a:rPr lang="en-US" sz="1200" b="1" dirty="0">
                <a:latin typeface="Arial Narrow" panose="020B0606020202030204" pitchFamily="34" charset="0"/>
              </a:rPr>
              <a:t>Water Meter</a:t>
            </a:r>
          </a:p>
        </p:txBody>
      </p:sp>
      <p:pic>
        <p:nvPicPr>
          <p:cNvPr id="69" name="Picture 2" descr="http://www.harwich-ma.gov/sites/harwichma/files/u651/2_0.png"/>
          <p:cNvPicPr>
            <a:picLocks noChangeAspect="1" noChangeArrowheads="1"/>
          </p:cNvPicPr>
          <p:nvPr/>
        </p:nvPicPr>
        <p:blipFill rotWithShape="1">
          <a:blip r:embed="rId2">
            <a:extLst>
              <a:ext uri="{28A0092B-C50C-407E-A947-70E740481C1C}">
                <a14:useLocalDpi xmlns:a14="http://schemas.microsoft.com/office/drawing/2010/main" val="0"/>
              </a:ext>
            </a:extLst>
          </a:blip>
          <a:srcRect l="33551" t="75845" r="60208" b="16828"/>
          <a:stretch/>
        </p:blipFill>
        <p:spPr bwMode="auto">
          <a:xfrm>
            <a:off x="3278685" y="4676775"/>
            <a:ext cx="394150" cy="393859"/>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301208" y="4667251"/>
            <a:ext cx="13912" cy="26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Picture 2" descr="http://www.harwich-ma.gov/sites/harwichma/files/u651/2_0.png"/>
          <p:cNvPicPr>
            <a:picLocks noChangeAspect="1" noChangeArrowheads="1"/>
          </p:cNvPicPr>
          <p:nvPr/>
        </p:nvPicPr>
        <p:blipFill rotWithShape="1">
          <a:blip r:embed="rId2">
            <a:extLst>
              <a:ext uri="{28A0092B-C50C-407E-A947-70E740481C1C}">
                <a14:useLocalDpi xmlns:a14="http://schemas.microsoft.com/office/drawing/2010/main" val="0"/>
              </a:ext>
            </a:extLst>
          </a:blip>
          <a:srcRect l="33551" t="75845" r="60208" b="16828"/>
          <a:stretch/>
        </p:blipFill>
        <p:spPr bwMode="auto">
          <a:xfrm flipV="1">
            <a:off x="2664273" y="1586812"/>
            <a:ext cx="390077" cy="389789"/>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p:cNvSpPr/>
          <p:nvPr/>
        </p:nvSpPr>
        <p:spPr>
          <a:xfrm rot="5400000">
            <a:off x="3019244" y="1591133"/>
            <a:ext cx="522213" cy="109102"/>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003714" y="1319265"/>
            <a:ext cx="1014087" cy="646331"/>
          </a:xfrm>
          <a:prstGeom prst="rect">
            <a:avLst/>
          </a:prstGeom>
          <a:noFill/>
        </p:spPr>
        <p:txBody>
          <a:bodyPr wrap="square" rtlCol="0">
            <a:spAutoFit/>
          </a:bodyPr>
          <a:lstStyle/>
          <a:p>
            <a:r>
              <a:rPr lang="en-US" b="1" dirty="0">
                <a:latin typeface="Arial Narrow" panose="020B0606020202030204" pitchFamily="34" charset="0"/>
              </a:rPr>
              <a:t>Mainline</a:t>
            </a:r>
          </a:p>
          <a:p>
            <a:r>
              <a:rPr lang="en-US" b="1" dirty="0">
                <a:latin typeface="Arial Narrow" panose="020B0606020202030204" pitchFamily="34" charset="0"/>
              </a:rPr>
              <a:t>Water</a:t>
            </a:r>
          </a:p>
        </p:txBody>
      </p:sp>
      <p:sp>
        <p:nvSpPr>
          <p:cNvPr id="79" name="Rectangle 78"/>
          <p:cNvSpPr/>
          <p:nvPr/>
        </p:nvSpPr>
        <p:spPr>
          <a:xfrm rot="5400000">
            <a:off x="1259348" y="3928461"/>
            <a:ext cx="624458" cy="376766"/>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811688" y="3754724"/>
            <a:ext cx="1348246" cy="738664"/>
          </a:xfrm>
          <a:prstGeom prst="rect">
            <a:avLst/>
          </a:prstGeom>
          <a:noFill/>
        </p:spPr>
        <p:txBody>
          <a:bodyPr wrap="square" rtlCol="0">
            <a:spAutoFit/>
          </a:bodyPr>
          <a:lstStyle/>
          <a:p>
            <a:r>
              <a:rPr lang="en-US" sz="1400" b="1" dirty="0">
                <a:latin typeface="Arial Narrow" panose="020B0606020202030204" pitchFamily="34" charset="0"/>
              </a:rPr>
              <a:t>New/Replace-</a:t>
            </a:r>
            <a:r>
              <a:rPr lang="en-US" sz="1400" b="1" dirty="0" err="1">
                <a:latin typeface="Arial Narrow" panose="020B0606020202030204" pitchFamily="34" charset="0"/>
              </a:rPr>
              <a:t>ment</a:t>
            </a:r>
            <a:r>
              <a:rPr lang="en-US" sz="1400" b="1" dirty="0">
                <a:latin typeface="Arial Narrow" panose="020B0606020202030204" pitchFamily="34" charset="0"/>
              </a:rPr>
              <a:t> </a:t>
            </a:r>
          </a:p>
          <a:p>
            <a:r>
              <a:rPr lang="en-US" sz="1400" b="1" dirty="0">
                <a:latin typeface="Arial Narrow" panose="020B0606020202030204" pitchFamily="34" charset="0"/>
              </a:rPr>
              <a:t>Water Service</a:t>
            </a:r>
          </a:p>
        </p:txBody>
      </p:sp>
      <p:pic>
        <p:nvPicPr>
          <p:cNvPr id="80" name="Picture 2" descr="http://www.harwich-ma.gov/sites/harwichma/files/u651/2_0.png"/>
          <p:cNvPicPr>
            <a:picLocks noChangeAspect="1" noChangeArrowheads="1"/>
          </p:cNvPicPr>
          <p:nvPr/>
        </p:nvPicPr>
        <p:blipFill rotWithShape="1">
          <a:blip r:embed="rId2">
            <a:extLst>
              <a:ext uri="{28A0092B-C50C-407E-A947-70E740481C1C}">
                <a14:useLocalDpi xmlns:a14="http://schemas.microsoft.com/office/drawing/2010/main" val="0"/>
              </a:ext>
            </a:extLst>
          </a:blip>
          <a:srcRect l="33551" t="75845" r="64134" b="19250"/>
          <a:stretch/>
        </p:blipFill>
        <p:spPr bwMode="auto">
          <a:xfrm rot="10800000">
            <a:off x="2912269" y="4305299"/>
            <a:ext cx="146216" cy="263686"/>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p:cNvCxnSpPr/>
          <p:nvPr/>
        </p:nvCxnSpPr>
        <p:spPr>
          <a:xfrm>
            <a:off x="1759960" y="4099560"/>
            <a:ext cx="10538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803005" y="4094961"/>
            <a:ext cx="176736" cy="3477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16200000">
            <a:off x="2524495" y="4782730"/>
            <a:ext cx="298808" cy="276999"/>
          </a:xfrm>
          <a:prstGeom prst="rect">
            <a:avLst/>
          </a:prstGeom>
          <a:noFill/>
        </p:spPr>
        <p:txBody>
          <a:bodyPr wrap="square" rtlCol="0">
            <a:spAutoFit/>
          </a:bodyPr>
          <a:lstStyle/>
          <a:p>
            <a:r>
              <a:rPr lang="en-US" sz="1200" b="1" dirty="0">
                <a:solidFill>
                  <a:srgbClr val="0070C0"/>
                </a:solidFill>
                <a:latin typeface="Arial Narrow" panose="020B0606020202030204" pitchFamily="34" charset="0"/>
              </a:rPr>
              <a:t>W</a:t>
            </a:r>
          </a:p>
        </p:txBody>
      </p:sp>
      <p:sp>
        <p:nvSpPr>
          <p:cNvPr id="91" name="TextBox 90"/>
          <p:cNvSpPr txBox="1"/>
          <p:nvPr/>
        </p:nvSpPr>
        <p:spPr>
          <a:xfrm rot="16200000">
            <a:off x="2514869" y="2687644"/>
            <a:ext cx="298808" cy="276999"/>
          </a:xfrm>
          <a:prstGeom prst="rect">
            <a:avLst/>
          </a:prstGeom>
          <a:noFill/>
        </p:spPr>
        <p:txBody>
          <a:bodyPr wrap="square" rtlCol="0">
            <a:spAutoFit/>
          </a:bodyPr>
          <a:lstStyle/>
          <a:p>
            <a:r>
              <a:rPr lang="en-US" sz="1200" b="1" dirty="0">
                <a:solidFill>
                  <a:srgbClr val="0070C0"/>
                </a:solidFill>
                <a:latin typeface="Arial Narrow" panose="020B0606020202030204" pitchFamily="34" charset="0"/>
              </a:rPr>
              <a:t>W</a:t>
            </a:r>
          </a:p>
        </p:txBody>
      </p:sp>
      <p:sp>
        <p:nvSpPr>
          <p:cNvPr id="92" name="TextBox 91"/>
          <p:cNvSpPr txBox="1"/>
          <p:nvPr/>
        </p:nvSpPr>
        <p:spPr>
          <a:xfrm>
            <a:off x="3639293" y="3964282"/>
            <a:ext cx="298808" cy="276999"/>
          </a:xfrm>
          <a:prstGeom prst="rect">
            <a:avLst/>
          </a:prstGeom>
          <a:noFill/>
        </p:spPr>
        <p:txBody>
          <a:bodyPr wrap="square" rtlCol="0">
            <a:spAutoFit/>
          </a:bodyPr>
          <a:lstStyle/>
          <a:p>
            <a:r>
              <a:rPr lang="en-US" sz="1200" b="1" dirty="0">
                <a:solidFill>
                  <a:srgbClr val="0070C0"/>
                </a:solidFill>
                <a:latin typeface="Arial Narrow" panose="020B0606020202030204" pitchFamily="34" charset="0"/>
              </a:rPr>
              <a:t>W</a:t>
            </a:r>
          </a:p>
        </p:txBody>
      </p:sp>
      <p:cxnSp>
        <p:nvCxnSpPr>
          <p:cNvPr id="5" name="Straight Connector 4"/>
          <p:cNvCxnSpPr/>
          <p:nvPr/>
        </p:nvCxnSpPr>
        <p:spPr>
          <a:xfrm>
            <a:off x="3594100" y="3459892"/>
            <a:ext cx="0" cy="635069"/>
          </a:xfrm>
          <a:prstGeom prst="line">
            <a:avLst/>
          </a:prstGeom>
          <a:ln w="38100">
            <a:solidFill>
              <a:schemeClr val="tx1"/>
            </a:solidFill>
            <a:headEnd type="triangle"/>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41739" y="1254523"/>
            <a:ext cx="5985081" cy="3150"/>
          </a:xfrm>
          <a:prstGeom prst="line">
            <a:avLst/>
          </a:prstGeom>
          <a:ln w="508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284262" y="908017"/>
            <a:ext cx="2736134" cy="338554"/>
          </a:xfrm>
          <a:prstGeom prst="rect">
            <a:avLst/>
          </a:prstGeom>
          <a:noFill/>
        </p:spPr>
        <p:txBody>
          <a:bodyPr wrap="square" rtlCol="0">
            <a:spAutoFit/>
          </a:bodyPr>
          <a:lstStyle/>
          <a:p>
            <a:r>
              <a:rPr lang="en-US" sz="1600" b="1" dirty="0">
                <a:latin typeface="Arial Narrow" panose="020B0606020202030204" pitchFamily="34" charset="0"/>
              </a:rPr>
              <a:t>Association Responsibility</a:t>
            </a:r>
          </a:p>
        </p:txBody>
      </p:sp>
      <p:sp>
        <p:nvSpPr>
          <p:cNvPr id="49" name="Rectangle 48"/>
          <p:cNvSpPr/>
          <p:nvPr/>
        </p:nvSpPr>
        <p:spPr>
          <a:xfrm rot="5400000">
            <a:off x="1317299" y="3371116"/>
            <a:ext cx="490233" cy="376766"/>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807975" y="3258647"/>
            <a:ext cx="1276376" cy="523220"/>
          </a:xfrm>
          <a:prstGeom prst="rect">
            <a:avLst/>
          </a:prstGeom>
          <a:noFill/>
        </p:spPr>
        <p:txBody>
          <a:bodyPr wrap="square" rtlCol="0">
            <a:spAutoFit/>
          </a:bodyPr>
          <a:lstStyle/>
          <a:p>
            <a:r>
              <a:rPr lang="en-US" sz="1400" b="1" dirty="0">
                <a:latin typeface="Arial Narrow" panose="020B0606020202030204" pitchFamily="34" charset="0"/>
              </a:rPr>
              <a:t>10 Foot Min.</a:t>
            </a:r>
          </a:p>
          <a:p>
            <a:r>
              <a:rPr lang="en-US" sz="1400" b="1" dirty="0">
                <a:latin typeface="Arial Narrow" panose="020B0606020202030204" pitchFamily="34" charset="0"/>
              </a:rPr>
              <a:t>Separation</a:t>
            </a:r>
          </a:p>
        </p:txBody>
      </p:sp>
      <p:cxnSp>
        <p:nvCxnSpPr>
          <p:cNvPr id="51" name="Straight Connector 50"/>
          <p:cNvCxnSpPr/>
          <p:nvPr/>
        </p:nvCxnSpPr>
        <p:spPr>
          <a:xfrm>
            <a:off x="1750799" y="3556571"/>
            <a:ext cx="10593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10121" y="3556546"/>
            <a:ext cx="771347" cy="2480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93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A3C6-BE63-4353-A0A0-9F638570C458}"/>
              </a:ext>
            </a:extLst>
          </p:cNvPr>
          <p:cNvSpPr>
            <a:spLocks noGrp="1"/>
          </p:cNvSpPr>
          <p:nvPr>
            <p:ph type="title"/>
          </p:nvPr>
        </p:nvSpPr>
        <p:spPr/>
        <p:txBody>
          <a:bodyPr>
            <a:normAutofit fontScale="90000"/>
          </a:bodyPr>
          <a:lstStyle/>
          <a:p>
            <a:r>
              <a:rPr lang="en-US" dirty="0"/>
              <a:t>Homeowner Responsibility</a:t>
            </a:r>
          </a:p>
        </p:txBody>
      </p:sp>
      <p:sp>
        <p:nvSpPr>
          <p:cNvPr id="3" name="Content Placeholder 2">
            <a:extLst>
              <a:ext uri="{FF2B5EF4-FFF2-40B4-BE49-F238E27FC236}">
                <a16:creationId xmlns:a16="http://schemas.microsoft.com/office/drawing/2014/main" id="{8580C071-A49A-43A4-A6A3-1E004DFB1AD5}"/>
              </a:ext>
            </a:extLst>
          </p:cNvPr>
          <p:cNvSpPr>
            <a:spLocks noGrp="1"/>
          </p:cNvSpPr>
          <p:nvPr>
            <p:ph idx="1"/>
          </p:nvPr>
        </p:nvSpPr>
        <p:spPr>
          <a:xfrm>
            <a:off x="457200" y="1659467"/>
            <a:ext cx="8152844" cy="4781379"/>
          </a:xfrm>
        </p:spPr>
        <p:txBody>
          <a:bodyPr/>
          <a:lstStyle/>
          <a:p>
            <a:r>
              <a:rPr lang="en-US" sz="1600" dirty="0"/>
              <a:t>How do we know where to place the water and sewer lines on your property?</a:t>
            </a:r>
          </a:p>
          <a:p>
            <a:pPr marL="342900" indent="-342900">
              <a:buFont typeface="Arial" panose="020B0604020202020204" pitchFamily="34" charset="0"/>
              <a:buChar char="•"/>
            </a:pPr>
            <a:r>
              <a:rPr lang="en-US" sz="1600" dirty="0"/>
              <a:t>Fuss &amp; O’Neill will assist homeowners to complete the Location Form (next slides)</a:t>
            </a:r>
          </a:p>
          <a:p>
            <a:pPr marL="342900" indent="-342900">
              <a:buFont typeface="Arial" panose="020B0604020202020204" pitchFamily="34" charset="0"/>
              <a:buChar char="•"/>
            </a:pPr>
            <a:r>
              <a:rPr lang="en-US" sz="1600" dirty="0"/>
              <a:t>Map for each property will be provided for homeowner to depict preferred location </a:t>
            </a:r>
          </a:p>
          <a:p>
            <a:pPr marL="342900" indent="-342900">
              <a:buFont typeface="Arial" panose="020B0604020202020204" pitchFamily="34" charset="0"/>
              <a:buChar char="•"/>
            </a:pPr>
            <a:r>
              <a:rPr lang="en-US" sz="1600" dirty="0"/>
              <a:t>The preferred location should</a:t>
            </a:r>
          </a:p>
          <a:p>
            <a:pPr marL="800100" lvl="1" indent="-342900"/>
            <a:r>
              <a:rPr lang="en-US" sz="1600" dirty="0"/>
              <a:t>Minimize disruption to plantings and driveways</a:t>
            </a:r>
          </a:p>
          <a:p>
            <a:pPr marL="800100" lvl="1" indent="-342900"/>
            <a:r>
              <a:rPr lang="en-US" sz="1600" dirty="0"/>
              <a:t>Identify any other conditions or concerns</a:t>
            </a:r>
          </a:p>
          <a:p>
            <a:pPr marL="800100" lvl="1" indent="-342900"/>
            <a:endParaRPr lang="en-US" dirty="0"/>
          </a:p>
          <a:p>
            <a:pPr marL="800100" lvl="1" indent="-342900"/>
            <a:endParaRPr lang="en-US" dirty="0"/>
          </a:p>
        </p:txBody>
      </p:sp>
      <p:pic>
        <p:nvPicPr>
          <p:cNvPr id="4" name="Picture 3" descr="Image result for old lyme shores">
            <a:hlinkClick r:id="rId2"/>
            <a:extLst>
              <a:ext uri="{FF2B5EF4-FFF2-40B4-BE49-F238E27FC236}">
                <a16:creationId xmlns:a16="http://schemas.microsoft.com/office/drawing/2014/main" id="{CB2D266D-A389-48E0-978C-4A771AC1B8A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spTree>
    <p:extLst>
      <p:ext uri="{BB962C8B-B14F-4D97-AF65-F5344CB8AC3E}">
        <p14:creationId xmlns:p14="http://schemas.microsoft.com/office/powerpoint/2010/main" val="1044107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 Inc_Training">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 Inc_Training</Template>
  <TotalTime>1918</TotalTime>
  <Words>693</Words>
  <Application>Microsoft Office PowerPoint</Application>
  <PresentationFormat>On-screen Show (4:3)</PresentationFormat>
  <Paragraphs>79</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Century Gothic</vt:lpstr>
      <vt:lpstr>Courier New</vt:lpstr>
      <vt:lpstr>Symbol</vt:lpstr>
      <vt:lpstr>FO Inc_Training</vt:lpstr>
      <vt:lpstr>OLSBA Typical Septic System Abandonment &amp; Water and Sewer Hookups</vt:lpstr>
      <vt:lpstr>WPCA</vt:lpstr>
      <vt:lpstr>Problem with Old Septic Systems</vt:lpstr>
      <vt:lpstr>What is the OLSBA WPCA to do?</vt:lpstr>
      <vt:lpstr>Quick Reference - Septic System Abandonment</vt:lpstr>
      <vt:lpstr>Best Practices for Septic System Abandonment</vt:lpstr>
      <vt:lpstr>Best Practices for Septic System Abandonment</vt:lpstr>
      <vt:lpstr>Typical Water Service and Sewer Lateral Plan OLSBA</vt:lpstr>
      <vt:lpstr>Homeowner Responsibility</vt:lpstr>
      <vt:lpstr>Typical Blank Lateral Location Plan</vt:lpstr>
      <vt:lpstr>Typical Sewer and Water Lateral Location Form Legend</vt:lpstr>
      <vt:lpstr>Typical Lateral Location Form Cover Page</vt:lpstr>
      <vt:lpstr>Typical Lateral Location Form Instructions</vt:lpstr>
      <vt:lpstr>Example Sewer and Water Lateral Location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Tedford</dc:creator>
  <cp:lastModifiedBy>Nette</cp:lastModifiedBy>
  <cp:revision>41</cp:revision>
  <cp:lastPrinted>2019-09-02T17:43:31Z</cp:lastPrinted>
  <dcterms:created xsi:type="dcterms:W3CDTF">2018-12-11T16:03:26Z</dcterms:created>
  <dcterms:modified xsi:type="dcterms:W3CDTF">2019-09-19T20:57:41Z</dcterms:modified>
</cp:coreProperties>
</file>